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Lst>
  <p:sldSz cy="68580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15" roundtripDataSignature="AMtx7mjB+lHt8vp7n/HQBrCdX2mLQT0Jg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15" Type="http://customschemas.google.com/relationships/presentationmetadata" Target="metadata"/><Relationship Id="rId14" Type="http://schemas.openxmlformats.org/officeDocument/2006/relationships/slide" Target="slides/slide10.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 name="Shape 27"/>
        <p:cNvGrpSpPr/>
        <p:nvPr/>
      </p:nvGrpSpPr>
      <p:grpSpPr>
        <a:xfrm>
          <a:off x="0" y="0"/>
          <a:ext cx="0" cy="0"/>
          <a:chOff x="0" y="0"/>
          <a:chExt cx="0" cy="0"/>
        </a:xfrm>
      </p:grpSpPr>
      <p:sp>
        <p:nvSpPr>
          <p:cNvPr id="28" name="Google Shape;28;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9" name="Google Shape;29;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 name="Shape 34"/>
        <p:cNvGrpSpPr/>
        <p:nvPr/>
      </p:nvGrpSpPr>
      <p:grpSpPr>
        <a:xfrm>
          <a:off x="0" y="0"/>
          <a:ext cx="0" cy="0"/>
          <a:chOff x="0" y="0"/>
          <a:chExt cx="0" cy="0"/>
        </a:xfrm>
      </p:grpSpPr>
      <p:sp>
        <p:nvSpPr>
          <p:cNvPr id="35" name="Google Shape;35;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6" name="Google Shape;36;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 name="Shape 40"/>
        <p:cNvGrpSpPr/>
        <p:nvPr/>
      </p:nvGrpSpPr>
      <p:grpSpPr>
        <a:xfrm>
          <a:off x="0" y="0"/>
          <a:ext cx="0" cy="0"/>
          <a:chOff x="0" y="0"/>
          <a:chExt cx="0" cy="0"/>
        </a:xfrm>
      </p:grpSpPr>
      <p:sp>
        <p:nvSpPr>
          <p:cNvPr id="41" name="Google Shape;41;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2" name="Google Shape;42;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 name="Shape 47"/>
        <p:cNvGrpSpPr/>
        <p:nvPr/>
      </p:nvGrpSpPr>
      <p:grpSpPr>
        <a:xfrm>
          <a:off x="0" y="0"/>
          <a:ext cx="0" cy="0"/>
          <a:chOff x="0" y="0"/>
          <a:chExt cx="0" cy="0"/>
        </a:xfrm>
      </p:grpSpPr>
      <p:sp>
        <p:nvSpPr>
          <p:cNvPr id="48" name="Google Shape;48;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9" name="Google Shape;49;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 name="Shape 54"/>
        <p:cNvGrpSpPr/>
        <p:nvPr/>
      </p:nvGrpSpPr>
      <p:grpSpPr>
        <a:xfrm>
          <a:off x="0" y="0"/>
          <a:ext cx="0" cy="0"/>
          <a:chOff x="0" y="0"/>
          <a:chExt cx="0" cy="0"/>
        </a:xfrm>
      </p:grpSpPr>
      <p:sp>
        <p:nvSpPr>
          <p:cNvPr id="55" name="Google Shape;55;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t/>
            </a:r>
            <a:endParaRPr/>
          </a:p>
        </p:txBody>
      </p:sp>
      <p:sp>
        <p:nvSpPr>
          <p:cNvPr id="56" name="Google Shape;56;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 name="Shape 61"/>
        <p:cNvGrpSpPr/>
        <p:nvPr/>
      </p:nvGrpSpPr>
      <p:grpSpPr>
        <a:xfrm>
          <a:off x="0" y="0"/>
          <a:ext cx="0" cy="0"/>
          <a:chOff x="0" y="0"/>
          <a:chExt cx="0" cy="0"/>
        </a:xfrm>
      </p:grpSpPr>
      <p:sp>
        <p:nvSpPr>
          <p:cNvPr id="62" name="Google Shape;62;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63" name="Google Shape;63;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 name="Shape 67"/>
        <p:cNvGrpSpPr/>
        <p:nvPr/>
      </p:nvGrpSpPr>
      <p:grpSpPr>
        <a:xfrm>
          <a:off x="0" y="0"/>
          <a:ext cx="0" cy="0"/>
          <a:chOff x="0" y="0"/>
          <a:chExt cx="0" cy="0"/>
        </a:xfrm>
      </p:grpSpPr>
      <p:sp>
        <p:nvSpPr>
          <p:cNvPr id="68" name="Google Shape;68;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69" name="Google Shape;69;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 name="Shape 73"/>
        <p:cNvGrpSpPr/>
        <p:nvPr/>
      </p:nvGrpSpPr>
      <p:grpSpPr>
        <a:xfrm>
          <a:off x="0" y="0"/>
          <a:ext cx="0" cy="0"/>
          <a:chOff x="0" y="0"/>
          <a:chExt cx="0" cy="0"/>
        </a:xfrm>
      </p:grpSpPr>
      <p:sp>
        <p:nvSpPr>
          <p:cNvPr id="74" name="Google Shape;74;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75" name="Google Shape;75;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 name="Shape 79"/>
        <p:cNvGrpSpPr/>
        <p:nvPr/>
      </p:nvGrpSpPr>
      <p:grpSpPr>
        <a:xfrm>
          <a:off x="0" y="0"/>
          <a:ext cx="0" cy="0"/>
          <a:chOff x="0" y="0"/>
          <a:chExt cx="0" cy="0"/>
        </a:xfrm>
      </p:grpSpPr>
      <p:sp>
        <p:nvSpPr>
          <p:cNvPr id="80" name="Google Shape;80;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1" name="Google Shape;81;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7" name="Google Shape;87;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blipFill>
          <a:blip r:embed="rId2">
            <a:alphaModFix/>
          </a:blip>
          <a:stretch>
            <a:fillRect/>
          </a:stretch>
        </a:blipFill>
      </p:bgPr>
    </p:bg>
    <p:spTree>
      <p:nvGrpSpPr>
        <p:cNvPr id="11" name="Shape 11"/>
        <p:cNvGrpSpPr/>
        <p:nvPr/>
      </p:nvGrpSpPr>
      <p:grpSpPr>
        <a:xfrm>
          <a:off x="0" y="0"/>
          <a:ext cx="0" cy="0"/>
          <a:chOff x="0" y="0"/>
          <a:chExt cx="0" cy="0"/>
        </a:xfrm>
      </p:grpSpPr>
      <p:sp>
        <p:nvSpPr>
          <p:cNvPr id="12" name="Google Shape;12;p13"/>
          <p:cNvSpPr txBox="1"/>
          <p:nvPr>
            <p:ph type="ctrTitle"/>
          </p:nvPr>
        </p:nvSpPr>
        <p:spPr>
          <a:xfrm>
            <a:off x="685800" y="1122363"/>
            <a:ext cx="77724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2"/>
              </a:buClr>
              <a:buSzPts val="6000"/>
              <a:buFont typeface="Arial"/>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 name="Google Shape;13;p13"/>
          <p:cNvSpPr txBox="1"/>
          <p:nvPr>
            <p:ph idx="1" type="subTitle"/>
          </p:nvPr>
        </p:nvSpPr>
        <p:spPr>
          <a:xfrm>
            <a:off x="1143000" y="5202238"/>
            <a:ext cx="6858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lt1"/>
              </a:buClr>
              <a:buSzPts val="2400"/>
              <a:buNone/>
              <a:defRPr sz="2400">
                <a:solidFill>
                  <a:schemeClr val="lt1"/>
                </a:solidFil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bg>
      <p:bgPr>
        <a:blipFill>
          <a:blip r:embed="rId2">
            <a:alphaModFix/>
          </a:blip>
          <a:stretch>
            <a:fillRect/>
          </a:stretch>
        </a:blipFill>
      </p:bgPr>
    </p:bg>
    <p:spTree>
      <p:nvGrpSpPr>
        <p:cNvPr id="14" name="Shape 14"/>
        <p:cNvGrpSpPr/>
        <p:nvPr/>
      </p:nvGrpSpPr>
      <p:grpSpPr>
        <a:xfrm>
          <a:off x="0" y="0"/>
          <a:ext cx="0" cy="0"/>
          <a:chOff x="0" y="0"/>
          <a:chExt cx="0" cy="0"/>
        </a:xfrm>
      </p:grpSpPr>
      <p:sp>
        <p:nvSpPr>
          <p:cNvPr id="15" name="Google Shape;15;p14"/>
          <p:cNvSpPr txBox="1"/>
          <p:nvPr>
            <p:ph type="title"/>
          </p:nvPr>
        </p:nvSpPr>
        <p:spPr>
          <a:xfrm>
            <a:off x="628650" y="365126"/>
            <a:ext cx="78867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 name="Google Shape;16;p14"/>
          <p:cNvSpPr txBox="1"/>
          <p:nvPr>
            <p:ph idx="1" type="body"/>
          </p:nvPr>
        </p:nvSpPr>
        <p:spPr>
          <a:xfrm>
            <a:off x="628650" y="1825625"/>
            <a:ext cx="78867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bg>
      <p:bgPr>
        <a:blipFill>
          <a:blip r:embed="rId2">
            <a:alphaModFix/>
          </a:blip>
          <a:stretch>
            <a:fillRect/>
          </a:stretch>
        </a:blipFill>
      </p:bgPr>
    </p:bg>
    <p:spTree>
      <p:nvGrpSpPr>
        <p:cNvPr id="17" name="Shape 17"/>
        <p:cNvGrpSpPr/>
        <p:nvPr/>
      </p:nvGrpSpPr>
      <p:grpSpPr>
        <a:xfrm>
          <a:off x="0" y="0"/>
          <a:ext cx="0" cy="0"/>
          <a:chOff x="0" y="0"/>
          <a:chExt cx="0" cy="0"/>
        </a:xfrm>
      </p:grpSpPr>
      <p:sp>
        <p:nvSpPr>
          <p:cNvPr id="18" name="Google Shape;18;p15"/>
          <p:cNvSpPr txBox="1"/>
          <p:nvPr>
            <p:ph type="title"/>
          </p:nvPr>
        </p:nvSpPr>
        <p:spPr>
          <a:xfrm>
            <a:off x="628650" y="365126"/>
            <a:ext cx="78867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15"/>
          <p:cNvSpPr txBox="1"/>
          <p:nvPr>
            <p:ph idx="1" type="body"/>
          </p:nvPr>
        </p:nvSpPr>
        <p:spPr>
          <a:xfrm>
            <a:off x="628650" y="1825625"/>
            <a:ext cx="38862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0" name="Google Shape;20;p15"/>
          <p:cNvSpPr txBox="1"/>
          <p:nvPr>
            <p:ph idx="2" type="body"/>
          </p:nvPr>
        </p:nvSpPr>
        <p:spPr>
          <a:xfrm>
            <a:off x="4629150" y="1825625"/>
            <a:ext cx="38862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bg>
      <p:bgPr>
        <a:blipFill>
          <a:blip r:embed="rId2">
            <a:alphaModFix/>
          </a:blip>
          <a:stretch>
            <a:fillRect/>
          </a:stretch>
        </a:blipFill>
      </p:bgPr>
    </p:bg>
    <p:spTree>
      <p:nvGrpSpPr>
        <p:cNvPr id="21" name="Shape 21"/>
        <p:cNvGrpSpPr/>
        <p:nvPr/>
      </p:nvGrpSpPr>
      <p:grpSpPr>
        <a:xfrm>
          <a:off x="0" y="0"/>
          <a:ext cx="0" cy="0"/>
          <a:chOff x="0" y="0"/>
          <a:chExt cx="0" cy="0"/>
        </a:xfrm>
      </p:grpSpPr>
      <p:sp>
        <p:nvSpPr>
          <p:cNvPr id="22" name="Google Shape;22;p16"/>
          <p:cNvSpPr txBox="1"/>
          <p:nvPr>
            <p:ph type="ctrTitle"/>
          </p:nvPr>
        </p:nvSpPr>
        <p:spPr>
          <a:xfrm>
            <a:off x="685800" y="1122363"/>
            <a:ext cx="77724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2"/>
              </a:buClr>
              <a:buSzPts val="6000"/>
              <a:buFont typeface="Arial"/>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16"/>
          <p:cNvSpPr txBox="1"/>
          <p:nvPr>
            <p:ph idx="1" type="subTitle"/>
          </p:nvPr>
        </p:nvSpPr>
        <p:spPr>
          <a:xfrm>
            <a:off x="1143000" y="4561303"/>
            <a:ext cx="6858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solidFill>
                  <a:schemeClr val="dk1"/>
                </a:solidFil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blipFill>
          <a:blip r:embed="rId2">
            <a:alphaModFix/>
          </a:blip>
          <a:stretch>
            <a:fillRect/>
          </a:stretch>
        </a:blipFill>
      </p:bgPr>
    </p:bg>
    <p:spTree>
      <p:nvGrpSpPr>
        <p:cNvPr id="24" name="Shape 24"/>
        <p:cNvGrpSpPr/>
        <p:nvPr/>
      </p:nvGrpSpPr>
      <p:grpSpPr>
        <a:xfrm>
          <a:off x="0" y="0"/>
          <a:ext cx="0" cy="0"/>
          <a:chOff x="0" y="0"/>
          <a:chExt cx="0" cy="0"/>
        </a:xfrm>
      </p:grpSpPr>
      <p:sp>
        <p:nvSpPr>
          <p:cNvPr id="25" name="Google Shape;25;p17"/>
          <p:cNvSpPr txBox="1"/>
          <p:nvPr>
            <p:ph type="title"/>
          </p:nvPr>
        </p:nvSpPr>
        <p:spPr>
          <a:xfrm>
            <a:off x="623888" y="1709739"/>
            <a:ext cx="78867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2"/>
              </a:buClr>
              <a:buSzPts val="6000"/>
              <a:buFont typeface="Arial"/>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17"/>
          <p:cNvSpPr txBox="1"/>
          <p:nvPr>
            <p:ph idx="1" type="body"/>
          </p:nvPr>
        </p:nvSpPr>
        <p:spPr>
          <a:xfrm>
            <a:off x="623888" y="4589464"/>
            <a:ext cx="78867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sz="2400">
                <a:solidFill>
                  <a:schemeClr val="dk1"/>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2"/>
          <p:cNvSpPr txBox="1"/>
          <p:nvPr>
            <p:ph type="title"/>
          </p:nvPr>
        </p:nvSpPr>
        <p:spPr>
          <a:xfrm>
            <a:off x="628650" y="365126"/>
            <a:ext cx="78867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2"/>
              </a:buClr>
              <a:buSzPts val="4400"/>
              <a:buFont typeface="Arial"/>
              <a:buNone/>
              <a:defRPr b="0" i="0" sz="4400" u="none" cap="none" strike="noStrike">
                <a:solidFill>
                  <a:schemeClr val="dk2"/>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12"/>
          <p:cNvSpPr txBox="1"/>
          <p:nvPr>
            <p:ph idx="1" type="body"/>
          </p:nvPr>
        </p:nvSpPr>
        <p:spPr>
          <a:xfrm>
            <a:off x="628650" y="1825625"/>
            <a:ext cx="78867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 name="Google Shape;8;p12"/>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9" name="Google Shape;9;p12"/>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0" name="Google Shape;10;p12"/>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hyperlink" Target="http://imsa.edu/cac"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hyperlink" Target="mailto:principal@imsa.edu" TargetMode="External"/><Relationship Id="rId4" Type="http://schemas.openxmlformats.org/officeDocument/2006/relationships/hyperlink" Target="mailto:mdonelson@imsa.edu" TargetMode="External"/><Relationship Id="rId10" Type="http://schemas.openxmlformats.org/officeDocument/2006/relationships/hyperlink" Target="mailto:rabraham@imsa.edu" TargetMode="External"/><Relationship Id="rId9" Type="http://schemas.openxmlformats.org/officeDocument/2006/relationships/hyperlink" Target="mailto:smarsden@imsa.edu" TargetMode="External"/><Relationship Id="rId5" Type="http://schemas.openxmlformats.org/officeDocument/2006/relationships/hyperlink" Target="mailto:mwrivera@imsa.edu" TargetMode="External"/><Relationship Id="rId6" Type="http://schemas.openxmlformats.org/officeDocument/2006/relationships/hyperlink" Target="mailto:mmartinez1@imsa.edu" TargetMode="External"/><Relationship Id="rId7" Type="http://schemas.openxmlformats.org/officeDocument/2006/relationships/hyperlink" Target="mailto:jtobler@imsa.edu" TargetMode="External"/><Relationship Id="rId8" Type="http://schemas.openxmlformats.org/officeDocument/2006/relationships/hyperlink" Target="mailto:jtobler@imsa.edu"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 Id="rId3" Type="http://schemas.openxmlformats.org/officeDocument/2006/relationships/hyperlink" Target="https://www.imsa.edu/site_section/college-and-academic-counseling/"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 name="Shape 30"/>
        <p:cNvGrpSpPr/>
        <p:nvPr/>
      </p:nvGrpSpPr>
      <p:grpSpPr>
        <a:xfrm>
          <a:off x="0" y="0"/>
          <a:ext cx="0" cy="0"/>
          <a:chOff x="0" y="0"/>
          <a:chExt cx="0" cy="0"/>
        </a:xfrm>
      </p:grpSpPr>
      <p:sp>
        <p:nvSpPr>
          <p:cNvPr id="31" name="Google Shape;31;p1"/>
          <p:cNvSpPr txBox="1"/>
          <p:nvPr>
            <p:ph type="ctrTitle"/>
          </p:nvPr>
        </p:nvSpPr>
        <p:spPr>
          <a:xfrm>
            <a:off x="685800" y="674495"/>
            <a:ext cx="7772400" cy="23876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2"/>
              </a:buClr>
              <a:buSzPts val="2800"/>
              <a:buFont typeface="Calibri"/>
              <a:buNone/>
            </a:pPr>
            <a:r>
              <a:rPr b="1" lang="en-US" sz="2800">
                <a:latin typeface="Calibri"/>
                <a:ea typeface="Calibri"/>
                <a:cs typeface="Calibri"/>
                <a:sym typeface="Calibri"/>
              </a:rPr>
              <a:t>WELCOME TO</a:t>
            </a:r>
            <a:br>
              <a:rPr b="1" lang="en-US">
                <a:latin typeface="Calibri"/>
                <a:ea typeface="Calibri"/>
                <a:cs typeface="Calibri"/>
                <a:sym typeface="Calibri"/>
              </a:rPr>
            </a:br>
            <a:r>
              <a:rPr b="1" lang="en-US">
                <a:latin typeface="Calibri"/>
                <a:ea typeface="Calibri"/>
                <a:cs typeface="Calibri"/>
                <a:sym typeface="Calibri"/>
              </a:rPr>
              <a:t>Family Day</a:t>
            </a:r>
            <a:endParaRPr b="1" sz="2800">
              <a:latin typeface="Calibri"/>
              <a:ea typeface="Calibri"/>
              <a:cs typeface="Calibri"/>
              <a:sym typeface="Calibri"/>
            </a:endParaRPr>
          </a:p>
        </p:txBody>
      </p:sp>
      <p:sp>
        <p:nvSpPr>
          <p:cNvPr id="32" name="Google Shape;32;p1"/>
          <p:cNvSpPr txBox="1"/>
          <p:nvPr>
            <p:ph idx="1" type="subTitle"/>
          </p:nvPr>
        </p:nvSpPr>
        <p:spPr>
          <a:xfrm>
            <a:off x="1143000" y="5202238"/>
            <a:ext cx="6858000" cy="1655762"/>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lt1"/>
              </a:buClr>
              <a:buSzPts val="2400"/>
              <a:buNone/>
            </a:pPr>
            <a:r>
              <a:rPr b="1" lang="en-US"/>
              <a:t>College and Academic Counseling</a:t>
            </a:r>
            <a:endParaRPr/>
          </a:p>
          <a:p>
            <a:pPr indent="0" lvl="0" marL="0" rtl="0" algn="ctr">
              <a:lnSpc>
                <a:spcPct val="90000"/>
              </a:lnSpc>
              <a:spcBef>
                <a:spcPts val="1000"/>
              </a:spcBef>
              <a:spcAft>
                <a:spcPts val="0"/>
              </a:spcAft>
              <a:buClr>
                <a:schemeClr val="lt1"/>
              </a:buClr>
              <a:buSzPts val="2400"/>
              <a:buNone/>
            </a:pPr>
            <a:r>
              <a:rPr lang="en-US" u="sng">
                <a:solidFill>
                  <a:schemeClr val="hlink"/>
                </a:solidFill>
                <a:hlinkClick r:id="rId3"/>
              </a:rPr>
              <a:t>imsa.edu/cac</a:t>
            </a:r>
            <a:endParaRPr/>
          </a:p>
        </p:txBody>
      </p:sp>
      <p:sp>
        <p:nvSpPr>
          <p:cNvPr id="33" name="Google Shape;33;p1"/>
          <p:cNvSpPr txBox="1"/>
          <p:nvPr/>
        </p:nvSpPr>
        <p:spPr>
          <a:xfrm>
            <a:off x="58175" y="3143025"/>
            <a:ext cx="9040800" cy="486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US" sz="2200">
                <a:solidFill>
                  <a:schemeClr val="dk1"/>
                </a:solidFill>
                <a:latin typeface="Calibri"/>
                <a:ea typeface="Calibri"/>
                <a:cs typeface="Calibri"/>
                <a:sym typeface="Calibri"/>
              </a:rPr>
              <a:t>September 27, 2025</a:t>
            </a:r>
            <a:endParaRPr b="1" sz="2200">
              <a:solidFill>
                <a:schemeClr val="dk1"/>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 name="Shape 37"/>
        <p:cNvGrpSpPr/>
        <p:nvPr/>
      </p:nvGrpSpPr>
      <p:grpSpPr>
        <a:xfrm>
          <a:off x="0" y="0"/>
          <a:ext cx="0" cy="0"/>
          <a:chOff x="0" y="0"/>
          <a:chExt cx="0" cy="0"/>
        </a:xfrm>
      </p:grpSpPr>
      <p:sp>
        <p:nvSpPr>
          <p:cNvPr id="38" name="Google Shape;38;p2"/>
          <p:cNvSpPr txBox="1"/>
          <p:nvPr>
            <p:ph type="title"/>
          </p:nvPr>
        </p:nvSpPr>
        <p:spPr>
          <a:xfrm>
            <a:off x="628650" y="365126"/>
            <a:ext cx="78867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2"/>
              </a:buClr>
              <a:buSzPts val="4400"/>
              <a:buFont typeface="Calibri"/>
              <a:buNone/>
            </a:pPr>
            <a:r>
              <a:rPr b="1" lang="en-US">
                <a:latin typeface="Calibri"/>
                <a:ea typeface="Calibri"/>
                <a:cs typeface="Calibri"/>
                <a:sym typeface="Calibri"/>
              </a:rPr>
              <a:t>What You Will Learn Today</a:t>
            </a:r>
            <a:endParaRPr b="1">
              <a:latin typeface="Calibri"/>
              <a:ea typeface="Calibri"/>
              <a:cs typeface="Calibri"/>
              <a:sym typeface="Calibri"/>
            </a:endParaRPr>
          </a:p>
        </p:txBody>
      </p:sp>
      <p:sp>
        <p:nvSpPr>
          <p:cNvPr id="39" name="Google Shape;39;p2"/>
          <p:cNvSpPr txBox="1"/>
          <p:nvPr>
            <p:ph idx="1" type="body"/>
          </p:nvPr>
        </p:nvSpPr>
        <p:spPr>
          <a:xfrm>
            <a:off x="628650" y="1461725"/>
            <a:ext cx="6817200" cy="4351200"/>
          </a:xfrm>
          <a:prstGeom prst="rect">
            <a:avLst/>
          </a:prstGeom>
          <a:noFill/>
          <a:ln>
            <a:noFill/>
          </a:ln>
        </p:spPr>
        <p:txBody>
          <a:bodyPr anchorCtr="0" anchor="t" bIns="45700" lIns="91425" spcFirstLastPara="1" rIns="91425" wrap="square" tIns="45700">
            <a:noAutofit/>
          </a:bodyPr>
          <a:lstStyle/>
          <a:p>
            <a:pPr indent="-25400" lvl="0" marL="228600" rtl="0" algn="l">
              <a:lnSpc>
                <a:spcPct val="90000"/>
              </a:lnSpc>
              <a:spcBef>
                <a:spcPts val="0"/>
              </a:spcBef>
              <a:spcAft>
                <a:spcPts val="0"/>
              </a:spcAft>
              <a:buClr>
                <a:schemeClr val="dk1"/>
              </a:buClr>
              <a:buSzPts val="3200"/>
              <a:buNone/>
            </a:pPr>
            <a:r>
              <a:t/>
            </a:r>
            <a:endParaRPr sz="3200"/>
          </a:p>
          <a:p>
            <a:pPr indent="-228600" lvl="0" marL="228600" rtl="0" algn="l">
              <a:lnSpc>
                <a:spcPct val="90000"/>
              </a:lnSpc>
              <a:spcBef>
                <a:spcPts val="1000"/>
              </a:spcBef>
              <a:spcAft>
                <a:spcPts val="0"/>
              </a:spcAft>
              <a:buClr>
                <a:schemeClr val="dk1"/>
              </a:buClr>
              <a:buSzPts val="2400"/>
              <a:buChar char="•"/>
            </a:pPr>
            <a:r>
              <a:rPr lang="en-US" sz="2400"/>
              <a:t>Overview of the College and Academic Counselors’ (CACs) work with students all three years</a:t>
            </a:r>
            <a:endParaRPr/>
          </a:p>
          <a:p>
            <a:pPr indent="-228600" lvl="0" marL="228600" rtl="0" algn="l">
              <a:lnSpc>
                <a:spcPct val="90000"/>
              </a:lnSpc>
              <a:spcBef>
                <a:spcPts val="1000"/>
              </a:spcBef>
              <a:spcAft>
                <a:spcPts val="0"/>
              </a:spcAft>
              <a:buClr>
                <a:schemeClr val="dk1"/>
              </a:buClr>
              <a:buSzPts val="2400"/>
              <a:buChar char="•"/>
            </a:pPr>
            <a:r>
              <a:rPr lang="en-US" sz="2400"/>
              <a:t>Overview of the comprehensive college counseling process at IMSA</a:t>
            </a:r>
            <a:endParaRPr sz="2400"/>
          </a:p>
          <a:p>
            <a:pPr indent="-228600" lvl="0" marL="228600" rtl="0" algn="l">
              <a:lnSpc>
                <a:spcPct val="90000"/>
              </a:lnSpc>
              <a:spcBef>
                <a:spcPts val="1000"/>
              </a:spcBef>
              <a:spcAft>
                <a:spcPts val="0"/>
              </a:spcAft>
              <a:buSzPts val="2400"/>
              <a:buChar char="•"/>
            </a:pPr>
            <a:r>
              <a:rPr lang="en-US" sz="2400"/>
              <a:t>Overview of the Academic support/structure</a:t>
            </a:r>
            <a:endParaRPr sz="2400"/>
          </a:p>
          <a:p>
            <a:pPr indent="-228600" lvl="0" marL="228600" rtl="0" algn="l">
              <a:lnSpc>
                <a:spcPct val="90000"/>
              </a:lnSpc>
              <a:spcBef>
                <a:spcPts val="1000"/>
              </a:spcBef>
              <a:spcAft>
                <a:spcPts val="0"/>
              </a:spcAft>
              <a:buSzPts val="2400"/>
              <a:buChar char="•"/>
            </a:pPr>
            <a:r>
              <a:rPr lang="en-US" sz="2400"/>
              <a:t>Questions and Answers</a:t>
            </a:r>
            <a:endParaRPr sz="240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 name="Shape 43"/>
        <p:cNvGrpSpPr/>
        <p:nvPr/>
      </p:nvGrpSpPr>
      <p:grpSpPr>
        <a:xfrm>
          <a:off x="0" y="0"/>
          <a:ext cx="0" cy="0"/>
          <a:chOff x="0" y="0"/>
          <a:chExt cx="0" cy="0"/>
        </a:xfrm>
      </p:grpSpPr>
      <p:sp>
        <p:nvSpPr>
          <p:cNvPr id="44" name="Google Shape;44;p3"/>
          <p:cNvSpPr txBox="1"/>
          <p:nvPr>
            <p:ph type="title"/>
          </p:nvPr>
        </p:nvSpPr>
        <p:spPr>
          <a:xfrm>
            <a:off x="628650" y="365126"/>
            <a:ext cx="78867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2"/>
              </a:buClr>
              <a:buSzPts val="4400"/>
              <a:buFont typeface="Calibri"/>
              <a:buNone/>
            </a:pPr>
            <a:r>
              <a:rPr b="1" lang="en-US">
                <a:latin typeface="Calibri"/>
                <a:ea typeface="Calibri"/>
                <a:cs typeface="Calibri"/>
                <a:sym typeface="Calibri"/>
              </a:rPr>
              <a:t>Sophomore Year Activities</a:t>
            </a:r>
            <a:endParaRPr b="1">
              <a:latin typeface="Calibri"/>
              <a:ea typeface="Calibri"/>
              <a:cs typeface="Calibri"/>
              <a:sym typeface="Calibri"/>
            </a:endParaRPr>
          </a:p>
        </p:txBody>
      </p:sp>
      <p:sp>
        <p:nvSpPr>
          <p:cNvPr id="45" name="Google Shape;45;p3"/>
          <p:cNvSpPr txBox="1"/>
          <p:nvPr>
            <p:ph idx="1" type="body"/>
          </p:nvPr>
        </p:nvSpPr>
        <p:spPr>
          <a:xfrm>
            <a:off x="628650" y="1825625"/>
            <a:ext cx="3886200" cy="4877400"/>
          </a:xfrm>
          <a:prstGeom prst="rect">
            <a:avLst/>
          </a:prstGeom>
          <a:noFill/>
          <a:ln>
            <a:noFill/>
          </a:ln>
        </p:spPr>
        <p:txBody>
          <a:bodyPr anchorCtr="0" anchor="t" bIns="45700" lIns="91425" spcFirstLastPara="1" rIns="91425" wrap="square" tIns="45700">
            <a:normAutofit lnSpcReduction="20000"/>
          </a:bodyPr>
          <a:lstStyle/>
          <a:p>
            <a:pPr indent="0" lvl="0" marL="0" rtl="0" algn="ctr">
              <a:lnSpc>
                <a:spcPct val="90000"/>
              </a:lnSpc>
              <a:spcBef>
                <a:spcPts val="0"/>
              </a:spcBef>
              <a:spcAft>
                <a:spcPts val="0"/>
              </a:spcAft>
              <a:buClr>
                <a:schemeClr val="dk1"/>
              </a:buClr>
              <a:buSzPts val="2800"/>
              <a:buNone/>
            </a:pPr>
            <a:r>
              <a:rPr b="1" lang="en-US"/>
              <a:t>Student</a:t>
            </a:r>
            <a:endParaRPr b="1" sz="1700"/>
          </a:p>
          <a:p>
            <a:pPr indent="-228600" lvl="0" marL="228600" rtl="0" algn="l">
              <a:lnSpc>
                <a:spcPct val="90000"/>
              </a:lnSpc>
              <a:spcBef>
                <a:spcPts val="1000"/>
              </a:spcBef>
              <a:spcAft>
                <a:spcPts val="0"/>
              </a:spcAft>
              <a:buClr>
                <a:schemeClr val="dk1"/>
              </a:buClr>
              <a:buSzPts val="2000"/>
              <a:buChar char="•"/>
            </a:pPr>
            <a:r>
              <a:rPr lang="en-US" sz="2000"/>
              <a:t>Successfully adjust to IMSA residential environment</a:t>
            </a:r>
            <a:endParaRPr/>
          </a:p>
          <a:p>
            <a:pPr indent="-228600" lvl="0" marL="228600" rtl="0" algn="l">
              <a:lnSpc>
                <a:spcPct val="90000"/>
              </a:lnSpc>
              <a:spcBef>
                <a:spcPts val="1000"/>
              </a:spcBef>
              <a:spcAft>
                <a:spcPts val="0"/>
              </a:spcAft>
              <a:buClr>
                <a:schemeClr val="dk1"/>
              </a:buClr>
              <a:buSzPts val="2000"/>
              <a:buChar char="•"/>
            </a:pPr>
            <a:r>
              <a:rPr lang="en-US" sz="2000"/>
              <a:t>Successfully adjust to the IMSA way of teaching and learning</a:t>
            </a:r>
            <a:endParaRPr sz="2000"/>
          </a:p>
          <a:p>
            <a:pPr indent="-228600" lvl="0" marL="228600" rtl="0" algn="l">
              <a:lnSpc>
                <a:spcPct val="90000"/>
              </a:lnSpc>
              <a:spcBef>
                <a:spcPts val="1000"/>
              </a:spcBef>
              <a:spcAft>
                <a:spcPts val="0"/>
              </a:spcAft>
              <a:buSzPts val="2000"/>
              <a:buChar char="•"/>
            </a:pPr>
            <a:r>
              <a:rPr lang="en-US" sz="2000"/>
              <a:t>Attend </a:t>
            </a:r>
            <a:r>
              <a:rPr lang="en-US" sz="2000"/>
              <a:t>Sophomore</a:t>
            </a:r>
            <a:r>
              <a:rPr lang="en-US" sz="2000"/>
              <a:t> Seminar</a:t>
            </a:r>
            <a:endParaRPr sz="2000"/>
          </a:p>
          <a:p>
            <a:pPr indent="-228600" lvl="0" marL="228600" rtl="0" algn="l">
              <a:lnSpc>
                <a:spcPct val="90000"/>
              </a:lnSpc>
              <a:spcBef>
                <a:spcPts val="1000"/>
              </a:spcBef>
              <a:spcAft>
                <a:spcPts val="0"/>
              </a:spcAft>
              <a:buClr>
                <a:schemeClr val="dk1"/>
              </a:buClr>
              <a:buSzPts val="2000"/>
              <a:buChar char="•"/>
            </a:pPr>
            <a:r>
              <a:rPr lang="en-US" sz="2000"/>
              <a:t>Make new friends</a:t>
            </a:r>
            <a:endParaRPr/>
          </a:p>
          <a:p>
            <a:pPr indent="-228600" lvl="0" marL="228600" rtl="0" algn="l">
              <a:lnSpc>
                <a:spcPct val="90000"/>
              </a:lnSpc>
              <a:spcBef>
                <a:spcPts val="1000"/>
              </a:spcBef>
              <a:spcAft>
                <a:spcPts val="0"/>
              </a:spcAft>
              <a:buClr>
                <a:schemeClr val="dk1"/>
              </a:buClr>
              <a:buSzPts val="2000"/>
              <a:buChar char="•"/>
            </a:pPr>
            <a:r>
              <a:rPr lang="en-US" sz="2000"/>
              <a:t>Continue with previous extra-curricular activities or find new ones</a:t>
            </a:r>
            <a:endParaRPr/>
          </a:p>
          <a:p>
            <a:pPr indent="-228600" lvl="0" marL="228600" rtl="0" algn="l">
              <a:lnSpc>
                <a:spcPct val="90000"/>
              </a:lnSpc>
              <a:spcBef>
                <a:spcPts val="1000"/>
              </a:spcBef>
              <a:spcAft>
                <a:spcPts val="0"/>
              </a:spcAft>
              <a:buClr>
                <a:schemeClr val="dk1"/>
              </a:buClr>
              <a:buSzPts val="2000"/>
              <a:buChar char="•"/>
            </a:pPr>
            <a:r>
              <a:rPr lang="en-US" sz="2000"/>
              <a:t>Register to use Naviance Student</a:t>
            </a:r>
            <a:endParaRPr/>
          </a:p>
          <a:p>
            <a:pPr indent="-228600" lvl="0" marL="228600" rtl="0" algn="l">
              <a:lnSpc>
                <a:spcPct val="90000"/>
              </a:lnSpc>
              <a:spcBef>
                <a:spcPts val="1000"/>
              </a:spcBef>
              <a:spcAft>
                <a:spcPts val="0"/>
              </a:spcAft>
              <a:buClr>
                <a:schemeClr val="dk1"/>
              </a:buClr>
              <a:buSzPts val="2000"/>
              <a:buChar char="•"/>
            </a:pPr>
            <a:r>
              <a:rPr lang="en-US" sz="2000"/>
              <a:t>Take PSAT10 in March</a:t>
            </a:r>
            <a:endParaRPr sz="2000"/>
          </a:p>
          <a:p>
            <a:pPr indent="-228600" lvl="0" marL="228600" rtl="0" algn="l">
              <a:lnSpc>
                <a:spcPct val="90000"/>
              </a:lnSpc>
              <a:spcBef>
                <a:spcPts val="1000"/>
              </a:spcBef>
              <a:spcAft>
                <a:spcPts val="0"/>
              </a:spcAft>
              <a:buSzPts val="2000"/>
              <a:buChar char="•"/>
            </a:pPr>
            <a:r>
              <a:rPr lang="en-US" sz="2000"/>
              <a:t>Attend Elective Fair in Spring</a:t>
            </a:r>
            <a:endParaRPr sz="2000"/>
          </a:p>
          <a:p>
            <a:pPr indent="-228600" lvl="0" marL="228600" rtl="0" algn="l">
              <a:lnSpc>
                <a:spcPct val="90000"/>
              </a:lnSpc>
              <a:spcBef>
                <a:spcPts val="1000"/>
              </a:spcBef>
              <a:spcAft>
                <a:spcPts val="0"/>
              </a:spcAft>
              <a:buSzPts val="2000"/>
              <a:buChar char="•"/>
            </a:pPr>
            <a:r>
              <a:rPr lang="en-US" sz="2000"/>
              <a:t>Complete 3 year course plan</a:t>
            </a:r>
            <a:endParaRPr sz="2000"/>
          </a:p>
          <a:p>
            <a:pPr indent="-228600" lvl="0" marL="228600" rtl="0" algn="l">
              <a:lnSpc>
                <a:spcPct val="90000"/>
              </a:lnSpc>
              <a:spcBef>
                <a:spcPts val="1000"/>
              </a:spcBef>
              <a:spcAft>
                <a:spcPts val="0"/>
              </a:spcAft>
              <a:buSzPts val="2000"/>
              <a:buChar char="•"/>
            </a:pPr>
            <a:r>
              <a:rPr lang="en-US" sz="2000"/>
              <a:t>Attend Fall College Visits*</a:t>
            </a:r>
            <a:endParaRPr sz="2000"/>
          </a:p>
        </p:txBody>
      </p:sp>
      <p:sp>
        <p:nvSpPr>
          <p:cNvPr id="46" name="Google Shape;46;p3"/>
          <p:cNvSpPr txBox="1"/>
          <p:nvPr>
            <p:ph idx="2" type="body"/>
          </p:nvPr>
        </p:nvSpPr>
        <p:spPr>
          <a:xfrm>
            <a:off x="4629150" y="1825625"/>
            <a:ext cx="3886200" cy="4351338"/>
          </a:xfrm>
          <a:prstGeom prst="rect">
            <a:avLst/>
          </a:prstGeom>
          <a:noFill/>
          <a:ln>
            <a:noFill/>
          </a:ln>
        </p:spPr>
        <p:txBody>
          <a:bodyPr anchorCtr="0" anchor="t" bIns="45700" lIns="91425" spcFirstLastPara="1" rIns="91425" wrap="square" tIns="45700">
            <a:normAutofit lnSpcReduction="10000"/>
          </a:bodyPr>
          <a:lstStyle/>
          <a:p>
            <a:pPr indent="0" lvl="0" marL="0" rtl="0" algn="ctr">
              <a:lnSpc>
                <a:spcPct val="90000"/>
              </a:lnSpc>
              <a:spcBef>
                <a:spcPts val="0"/>
              </a:spcBef>
              <a:spcAft>
                <a:spcPts val="0"/>
              </a:spcAft>
              <a:buClr>
                <a:schemeClr val="dk1"/>
              </a:buClr>
              <a:buSzPts val="2800"/>
              <a:buNone/>
            </a:pPr>
            <a:r>
              <a:rPr b="1" lang="en-US"/>
              <a:t>CACs</a:t>
            </a:r>
            <a:endParaRPr b="1"/>
          </a:p>
          <a:p>
            <a:pPr indent="-228600" lvl="0" marL="228600" rtl="0" algn="l">
              <a:lnSpc>
                <a:spcPct val="90000"/>
              </a:lnSpc>
              <a:spcBef>
                <a:spcPts val="1000"/>
              </a:spcBef>
              <a:spcAft>
                <a:spcPts val="0"/>
              </a:spcAft>
              <a:buClr>
                <a:schemeClr val="dk1"/>
              </a:buClr>
              <a:buSzPts val="2000"/>
              <a:buChar char="•"/>
            </a:pPr>
            <a:r>
              <a:rPr lang="en-US" sz="2000"/>
              <a:t>Meet three times in the first semester for large group meetings</a:t>
            </a:r>
            <a:endParaRPr/>
          </a:p>
          <a:p>
            <a:pPr indent="-228600" lvl="0" marL="228600" rtl="0" algn="l">
              <a:lnSpc>
                <a:spcPct val="90000"/>
              </a:lnSpc>
              <a:spcBef>
                <a:spcPts val="1000"/>
              </a:spcBef>
              <a:spcAft>
                <a:spcPts val="0"/>
              </a:spcAft>
              <a:buClr>
                <a:schemeClr val="dk1"/>
              </a:buClr>
              <a:buSzPts val="2000"/>
              <a:buChar char="•"/>
            </a:pPr>
            <a:r>
              <a:rPr lang="en-US" sz="2000"/>
              <a:t>Monitor academic progress (Amy Keck)</a:t>
            </a:r>
            <a:endParaRPr/>
          </a:p>
          <a:p>
            <a:pPr indent="-228600" lvl="0" marL="228600" rtl="0" algn="l">
              <a:lnSpc>
                <a:spcPct val="90000"/>
              </a:lnSpc>
              <a:spcBef>
                <a:spcPts val="1000"/>
              </a:spcBef>
              <a:spcAft>
                <a:spcPts val="0"/>
              </a:spcAft>
              <a:buClr>
                <a:schemeClr val="dk1"/>
              </a:buClr>
              <a:buSzPts val="2000"/>
              <a:buChar char="•"/>
            </a:pPr>
            <a:r>
              <a:rPr lang="en-US" sz="2000"/>
              <a:t>Meet in January for a large group meeting and individually in February to discuss course selections for junior year</a:t>
            </a:r>
            <a:endParaRPr sz="2000"/>
          </a:p>
          <a:p>
            <a:pPr indent="-228600" lvl="0" marL="228600" rtl="0" algn="l">
              <a:lnSpc>
                <a:spcPct val="90000"/>
              </a:lnSpc>
              <a:spcBef>
                <a:spcPts val="1000"/>
              </a:spcBef>
              <a:spcAft>
                <a:spcPts val="0"/>
              </a:spcAft>
              <a:buSzPts val="2000"/>
              <a:buChar char="•"/>
            </a:pPr>
            <a:r>
              <a:rPr lang="en-US" sz="2000"/>
              <a:t>Meet with student for course selection</a:t>
            </a:r>
            <a:endParaRPr sz="2000"/>
          </a:p>
          <a:p>
            <a:pPr indent="0" lvl="0" marL="177800" rtl="0" algn="l">
              <a:lnSpc>
                <a:spcPct val="90000"/>
              </a:lnSpc>
              <a:spcBef>
                <a:spcPts val="1000"/>
              </a:spcBef>
              <a:spcAft>
                <a:spcPts val="0"/>
              </a:spcAft>
              <a:buClr>
                <a:schemeClr val="dk1"/>
              </a:buClr>
              <a:buSzPts val="2800"/>
              <a:buNone/>
            </a:pPr>
            <a:r>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 name="Shape 50"/>
        <p:cNvGrpSpPr/>
        <p:nvPr/>
      </p:nvGrpSpPr>
      <p:grpSpPr>
        <a:xfrm>
          <a:off x="0" y="0"/>
          <a:ext cx="0" cy="0"/>
          <a:chOff x="0" y="0"/>
          <a:chExt cx="0" cy="0"/>
        </a:xfrm>
      </p:grpSpPr>
      <p:sp>
        <p:nvSpPr>
          <p:cNvPr id="51" name="Google Shape;51;p4"/>
          <p:cNvSpPr txBox="1"/>
          <p:nvPr>
            <p:ph type="title"/>
          </p:nvPr>
        </p:nvSpPr>
        <p:spPr>
          <a:xfrm>
            <a:off x="628650" y="365126"/>
            <a:ext cx="78867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2"/>
              </a:buClr>
              <a:buSzPts val="4400"/>
              <a:buFont typeface="Calibri"/>
              <a:buNone/>
            </a:pPr>
            <a:r>
              <a:rPr b="1" lang="en-US">
                <a:latin typeface="Calibri"/>
                <a:ea typeface="Calibri"/>
                <a:cs typeface="Calibri"/>
                <a:sym typeface="Calibri"/>
              </a:rPr>
              <a:t>Junior Year Activities</a:t>
            </a:r>
            <a:endParaRPr b="1">
              <a:latin typeface="Calibri"/>
              <a:ea typeface="Calibri"/>
              <a:cs typeface="Calibri"/>
              <a:sym typeface="Calibri"/>
            </a:endParaRPr>
          </a:p>
        </p:txBody>
      </p:sp>
      <p:sp>
        <p:nvSpPr>
          <p:cNvPr id="52" name="Google Shape;52;p4"/>
          <p:cNvSpPr txBox="1"/>
          <p:nvPr>
            <p:ph idx="1" type="body"/>
          </p:nvPr>
        </p:nvSpPr>
        <p:spPr>
          <a:xfrm>
            <a:off x="628650" y="1825625"/>
            <a:ext cx="3886200" cy="4351338"/>
          </a:xfrm>
          <a:prstGeom prst="rect">
            <a:avLst/>
          </a:prstGeom>
          <a:noFill/>
          <a:ln>
            <a:noFill/>
          </a:ln>
        </p:spPr>
        <p:txBody>
          <a:bodyPr anchorCtr="0" anchor="t" bIns="45700" lIns="91425" spcFirstLastPara="1" rIns="91425" wrap="square" tIns="45700">
            <a:normAutofit fontScale="92500" lnSpcReduction="20000"/>
          </a:bodyPr>
          <a:lstStyle/>
          <a:p>
            <a:pPr indent="0" lvl="0" marL="0" rtl="0" algn="ctr">
              <a:lnSpc>
                <a:spcPct val="90000"/>
              </a:lnSpc>
              <a:spcBef>
                <a:spcPts val="0"/>
              </a:spcBef>
              <a:spcAft>
                <a:spcPts val="0"/>
              </a:spcAft>
              <a:buClr>
                <a:schemeClr val="dk1"/>
              </a:buClr>
              <a:buSzPct val="55555"/>
              <a:buNone/>
            </a:pPr>
            <a:r>
              <a:rPr b="1" lang="en-US"/>
              <a:t>Student</a:t>
            </a:r>
            <a:endParaRPr b="1" sz="3600"/>
          </a:p>
          <a:p>
            <a:pPr indent="-219075" lvl="0" marL="228600" rtl="0" algn="l">
              <a:lnSpc>
                <a:spcPct val="90000"/>
              </a:lnSpc>
              <a:spcBef>
                <a:spcPts val="1000"/>
              </a:spcBef>
              <a:spcAft>
                <a:spcPts val="0"/>
              </a:spcAft>
              <a:buClr>
                <a:schemeClr val="dk1"/>
              </a:buClr>
              <a:buSzPct val="100000"/>
              <a:buChar char="•"/>
            </a:pPr>
            <a:r>
              <a:rPr lang="en-US" sz="2000"/>
              <a:t>Take PSAT/NMSQT - Oct 8th</a:t>
            </a:r>
            <a:endParaRPr/>
          </a:p>
          <a:p>
            <a:pPr indent="-219075" lvl="0" marL="228600" rtl="0" algn="l">
              <a:lnSpc>
                <a:spcPct val="90000"/>
              </a:lnSpc>
              <a:spcBef>
                <a:spcPts val="1000"/>
              </a:spcBef>
              <a:spcAft>
                <a:spcPts val="0"/>
              </a:spcAft>
              <a:buClr>
                <a:schemeClr val="dk1"/>
              </a:buClr>
              <a:buSzPct val="100000"/>
              <a:buChar char="•"/>
            </a:pPr>
            <a:r>
              <a:rPr lang="en-US" sz="2000"/>
              <a:t>Attend Family College Conference with parents and CAC</a:t>
            </a:r>
            <a:endParaRPr/>
          </a:p>
          <a:p>
            <a:pPr indent="-219075" lvl="0" marL="228600" rtl="0" algn="l">
              <a:lnSpc>
                <a:spcPct val="90000"/>
              </a:lnSpc>
              <a:spcBef>
                <a:spcPts val="1000"/>
              </a:spcBef>
              <a:spcAft>
                <a:spcPts val="0"/>
              </a:spcAft>
              <a:buClr>
                <a:schemeClr val="dk1"/>
              </a:buClr>
              <a:buSzPct val="100000"/>
              <a:buChar char="•"/>
            </a:pPr>
            <a:r>
              <a:rPr lang="en-US" sz="2000"/>
              <a:t>Take the ACT or SAT</a:t>
            </a:r>
            <a:endParaRPr sz="2000"/>
          </a:p>
          <a:p>
            <a:pPr indent="-219075" lvl="0" marL="228600" rtl="0" algn="l">
              <a:lnSpc>
                <a:spcPct val="90000"/>
              </a:lnSpc>
              <a:spcBef>
                <a:spcPts val="1000"/>
              </a:spcBef>
              <a:spcAft>
                <a:spcPts val="0"/>
              </a:spcAft>
              <a:buSzPct val="100000"/>
              <a:buChar char="•"/>
            </a:pPr>
            <a:r>
              <a:rPr lang="en-US" sz="2000"/>
              <a:t>Attend Fall College Visits</a:t>
            </a:r>
            <a:endParaRPr sz="2000"/>
          </a:p>
          <a:p>
            <a:pPr indent="-219075" lvl="0" marL="228600" rtl="0" algn="l">
              <a:lnSpc>
                <a:spcPct val="90000"/>
              </a:lnSpc>
              <a:spcBef>
                <a:spcPts val="1000"/>
              </a:spcBef>
              <a:spcAft>
                <a:spcPts val="0"/>
              </a:spcAft>
              <a:buSzPct val="100000"/>
              <a:buChar char="•"/>
            </a:pPr>
            <a:r>
              <a:rPr lang="en-US" sz="2000"/>
              <a:t>Attend </a:t>
            </a:r>
            <a:r>
              <a:rPr lang="en-US" sz="2000"/>
              <a:t>Elective Fair in Spring</a:t>
            </a:r>
            <a:endParaRPr sz="2000"/>
          </a:p>
          <a:p>
            <a:pPr indent="-219075" lvl="0" marL="228600" rtl="0" algn="l">
              <a:lnSpc>
                <a:spcPct val="90000"/>
              </a:lnSpc>
              <a:spcBef>
                <a:spcPts val="1000"/>
              </a:spcBef>
              <a:spcAft>
                <a:spcPts val="0"/>
              </a:spcAft>
              <a:buSzPct val="100000"/>
              <a:buChar char="•"/>
            </a:pPr>
            <a:r>
              <a:rPr lang="en-US" sz="2000"/>
              <a:t>Attend Course Selection Meeting</a:t>
            </a:r>
            <a:endParaRPr sz="2000"/>
          </a:p>
          <a:p>
            <a:pPr indent="-346075" lvl="1" marL="914400" rtl="0" algn="l">
              <a:lnSpc>
                <a:spcPct val="90000"/>
              </a:lnSpc>
              <a:spcBef>
                <a:spcPts val="1000"/>
              </a:spcBef>
              <a:spcAft>
                <a:spcPts val="0"/>
              </a:spcAft>
              <a:buSzPct val="100000"/>
              <a:buChar char="•"/>
            </a:pPr>
            <a:r>
              <a:rPr lang="en-US" sz="2000"/>
              <a:t>Multi-step process; checks and balances</a:t>
            </a:r>
            <a:endParaRPr sz="2000"/>
          </a:p>
          <a:p>
            <a:pPr indent="-219075" lvl="0" marL="228600" marR="0" rtl="0" algn="l">
              <a:lnSpc>
                <a:spcPct val="90000"/>
              </a:lnSpc>
              <a:spcBef>
                <a:spcPts val="1000"/>
              </a:spcBef>
              <a:spcAft>
                <a:spcPts val="0"/>
              </a:spcAft>
              <a:buSzPct val="100000"/>
              <a:buChar char="•"/>
            </a:pPr>
            <a:r>
              <a:rPr lang="en-US" sz="2000"/>
              <a:t>Attend</a:t>
            </a:r>
            <a:r>
              <a:rPr lang="en-US" sz="2000"/>
              <a:t> College Day, Saturday, April 18th 2026</a:t>
            </a:r>
            <a:endParaRPr sz="2000"/>
          </a:p>
          <a:p>
            <a:pPr indent="0" lvl="0" marL="457200" rtl="0" algn="l">
              <a:lnSpc>
                <a:spcPct val="90000"/>
              </a:lnSpc>
              <a:spcBef>
                <a:spcPts val="1000"/>
              </a:spcBef>
              <a:spcAft>
                <a:spcPts val="0"/>
              </a:spcAft>
              <a:buNone/>
            </a:pPr>
            <a:r>
              <a:t/>
            </a:r>
            <a:endParaRPr sz="2000"/>
          </a:p>
          <a:p>
            <a:pPr indent="0" lvl="0" marL="0" rtl="0" algn="l">
              <a:lnSpc>
                <a:spcPct val="90000"/>
              </a:lnSpc>
              <a:spcBef>
                <a:spcPts val="1000"/>
              </a:spcBef>
              <a:spcAft>
                <a:spcPts val="0"/>
              </a:spcAft>
              <a:buNone/>
            </a:pPr>
            <a:r>
              <a:t/>
            </a:r>
            <a:endParaRPr sz="2000"/>
          </a:p>
        </p:txBody>
      </p:sp>
      <p:sp>
        <p:nvSpPr>
          <p:cNvPr id="53" name="Google Shape;53;p4"/>
          <p:cNvSpPr txBox="1"/>
          <p:nvPr>
            <p:ph idx="2" type="body"/>
          </p:nvPr>
        </p:nvSpPr>
        <p:spPr>
          <a:xfrm>
            <a:off x="4629150" y="1825625"/>
            <a:ext cx="3886200" cy="4351338"/>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dk1"/>
              </a:buClr>
              <a:buSzPts val="2000"/>
              <a:buNone/>
            </a:pPr>
            <a:r>
              <a:rPr b="1" lang="en-US"/>
              <a:t>CACs</a:t>
            </a:r>
            <a:endParaRPr b="1"/>
          </a:p>
          <a:p>
            <a:pPr indent="-228600" lvl="0" marL="228600" rtl="0" algn="l">
              <a:lnSpc>
                <a:spcPct val="90000"/>
              </a:lnSpc>
              <a:spcBef>
                <a:spcPts val="1000"/>
              </a:spcBef>
              <a:spcAft>
                <a:spcPts val="0"/>
              </a:spcAft>
              <a:buClr>
                <a:schemeClr val="dk1"/>
              </a:buClr>
              <a:buSzPts val="2000"/>
              <a:buChar char="•"/>
            </a:pPr>
            <a:r>
              <a:rPr lang="en-US" sz="2000"/>
              <a:t>Assist with senior course selection</a:t>
            </a:r>
            <a:endParaRPr/>
          </a:p>
          <a:p>
            <a:pPr indent="-228600" lvl="0" marL="228600" rtl="0" algn="l">
              <a:lnSpc>
                <a:spcPct val="90000"/>
              </a:lnSpc>
              <a:spcBef>
                <a:spcPts val="1000"/>
              </a:spcBef>
              <a:spcAft>
                <a:spcPts val="0"/>
              </a:spcAft>
              <a:buClr>
                <a:schemeClr val="dk1"/>
              </a:buClr>
              <a:buSzPts val="2000"/>
              <a:buChar char="•"/>
            </a:pPr>
            <a:r>
              <a:rPr lang="en-US" sz="2000"/>
              <a:t>Provide ongoing academic support</a:t>
            </a:r>
            <a:endParaRPr/>
          </a:p>
          <a:p>
            <a:pPr indent="-228600" lvl="0" marL="228600" rtl="0" algn="l">
              <a:lnSpc>
                <a:spcPct val="90000"/>
              </a:lnSpc>
              <a:spcBef>
                <a:spcPts val="1000"/>
              </a:spcBef>
              <a:spcAft>
                <a:spcPts val="0"/>
              </a:spcAft>
              <a:buClr>
                <a:schemeClr val="dk1"/>
              </a:buClr>
              <a:buSzPts val="2000"/>
              <a:buChar char="•"/>
            </a:pPr>
            <a:r>
              <a:rPr lang="en-US" sz="2000"/>
              <a:t>Assist with college search</a:t>
            </a:r>
            <a:endParaRPr sz="2000"/>
          </a:p>
          <a:p>
            <a:pPr indent="-228600" lvl="0" marL="228600" rtl="0" algn="l">
              <a:lnSpc>
                <a:spcPct val="90000"/>
              </a:lnSpc>
              <a:spcBef>
                <a:spcPts val="1000"/>
              </a:spcBef>
              <a:spcAft>
                <a:spcPts val="0"/>
              </a:spcAft>
              <a:buSzPts val="2000"/>
              <a:buChar char="•"/>
            </a:pPr>
            <a:r>
              <a:rPr lang="en-US" sz="2000"/>
              <a:t>Large group meetings in Fall</a:t>
            </a:r>
            <a:endParaRPr sz="2000"/>
          </a:p>
          <a:p>
            <a:pPr indent="-228600" lvl="0" marL="228600" rtl="0" algn="l">
              <a:lnSpc>
                <a:spcPct val="90000"/>
              </a:lnSpc>
              <a:spcBef>
                <a:spcPts val="1000"/>
              </a:spcBef>
              <a:spcAft>
                <a:spcPts val="0"/>
              </a:spcAft>
              <a:buClr>
                <a:schemeClr val="dk1"/>
              </a:buClr>
              <a:buSzPts val="2000"/>
              <a:buChar char="•"/>
            </a:pPr>
            <a:r>
              <a:rPr lang="en-US" sz="2000"/>
              <a:t>Meet with each family for a Family College Conference </a:t>
            </a:r>
            <a:endParaRPr sz="2000"/>
          </a:p>
          <a:p>
            <a:pPr indent="-50800" lvl="0" marL="228600" rtl="0" algn="l">
              <a:lnSpc>
                <a:spcPct val="90000"/>
              </a:lnSpc>
              <a:spcBef>
                <a:spcPts val="1000"/>
              </a:spcBef>
              <a:spcAft>
                <a:spcPts val="0"/>
              </a:spcAft>
              <a:buClr>
                <a:schemeClr val="dk1"/>
              </a:buClr>
              <a:buSzPts val="2800"/>
              <a:buNone/>
            </a:pPr>
            <a:r>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 name="Shape 57"/>
        <p:cNvGrpSpPr/>
        <p:nvPr/>
      </p:nvGrpSpPr>
      <p:grpSpPr>
        <a:xfrm>
          <a:off x="0" y="0"/>
          <a:ext cx="0" cy="0"/>
          <a:chOff x="0" y="0"/>
          <a:chExt cx="0" cy="0"/>
        </a:xfrm>
      </p:grpSpPr>
      <p:sp>
        <p:nvSpPr>
          <p:cNvPr id="58" name="Google Shape;58;p5"/>
          <p:cNvSpPr txBox="1"/>
          <p:nvPr>
            <p:ph type="title"/>
          </p:nvPr>
        </p:nvSpPr>
        <p:spPr>
          <a:xfrm>
            <a:off x="628650" y="365126"/>
            <a:ext cx="78867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2"/>
              </a:buClr>
              <a:buSzPts val="4400"/>
              <a:buFont typeface="Calibri"/>
              <a:buNone/>
            </a:pPr>
            <a:r>
              <a:rPr b="1" lang="en-US">
                <a:latin typeface="Calibri"/>
                <a:ea typeface="Calibri"/>
                <a:cs typeface="Calibri"/>
                <a:sym typeface="Calibri"/>
              </a:rPr>
              <a:t>Senior Year Activities</a:t>
            </a:r>
            <a:endParaRPr b="1">
              <a:latin typeface="Calibri"/>
              <a:ea typeface="Calibri"/>
              <a:cs typeface="Calibri"/>
              <a:sym typeface="Calibri"/>
            </a:endParaRPr>
          </a:p>
        </p:txBody>
      </p:sp>
      <p:sp>
        <p:nvSpPr>
          <p:cNvPr id="59" name="Google Shape;59;p5"/>
          <p:cNvSpPr txBox="1"/>
          <p:nvPr>
            <p:ph idx="1" type="body"/>
          </p:nvPr>
        </p:nvSpPr>
        <p:spPr>
          <a:xfrm>
            <a:off x="628650" y="1825625"/>
            <a:ext cx="3886200" cy="4351338"/>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dk1"/>
              </a:buClr>
              <a:buSzPts val="2800"/>
              <a:buNone/>
            </a:pPr>
            <a:r>
              <a:rPr b="1" lang="en-US"/>
              <a:t>Student</a:t>
            </a:r>
            <a:endParaRPr b="1" sz="1700"/>
          </a:p>
          <a:p>
            <a:pPr indent="-228600" lvl="0" marL="228600" rtl="0" algn="l">
              <a:lnSpc>
                <a:spcPct val="90000"/>
              </a:lnSpc>
              <a:spcBef>
                <a:spcPts val="1000"/>
              </a:spcBef>
              <a:spcAft>
                <a:spcPts val="0"/>
              </a:spcAft>
              <a:buClr>
                <a:schemeClr val="dk1"/>
              </a:buClr>
              <a:buSzPts val="2000"/>
              <a:buChar char="•"/>
            </a:pPr>
            <a:r>
              <a:rPr lang="en-US" sz="2000"/>
              <a:t>Finalize a realistic list of 8-10 schools that vary in both selectivity and cost</a:t>
            </a:r>
            <a:endParaRPr/>
          </a:p>
          <a:p>
            <a:pPr indent="-228600" lvl="0" marL="228600" rtl="0" algn="l">
              <a:lnSpc>
                <a:spcPct val="90000"/>
              </a:lnSpc>
              <a:spcBef>
                <a:spcPts val="1000"/>
              </a:spcBef>
              <a:spcAft>
                <a:spcPts val="0"/>
              </a:spcAft>
              <a:buClr>
                <a:schemeClr val="dk1"/>
              </a:buClr>
              <a:buSzPts val="2000"/>
              <a:buChar char="•"/>
            </a:pPr>
            <a:r>
              <a:rPr lang="en-US" sz="2000"/>
              <a:t>Follow college applications deadlines</a:t>
            </a:r>
            <a:endParaRPr/>
          </a:p>
          <a:p>
            <a:pPr indent="-228600" lvl="0" marL="228600" rtl="0" algn="l">
              <a:lnSpc>
                <a:spcPct val="90000"/>
              </a:lnSpc>
              <a:spcBef>
                <a:spcPts val="1000"/>
              </a:spcBef>
              <a:spcAft>
                <a:spcPts val="0"/>
              </a:spcAft>
              <a:buClr>
                <a:schemeClr val="dk1"/>
              </a:buClr>
              <a:buSzPts val="2000"/>
              <a:buChar char="•"/>
            </a:pPr>
            <a:r>
              <a:rPr lang="en-US" sz="2000"/>
              <a:t>Stay focused and maintain high grades</a:t>
            </a:r>
            <a:endParaRPr sz="2000"/>
          </a:p>
          <a:p>
            <a:pPr indent="-228600" lvl="0" marL="228600" rtl="0" algn="l">
              <a:lnSpc>
                <a:spcPct val="90000"/>
              </a:lnSpc>
              <a:spcBef>
                <a:spcPts val="1000"/>
              </a:spcBef>
              <a:spcAft>
                <a:spcPts val="0"/>
              </a:spcAft>
              <a:buClr>
                <a:schemeClr val="dk1"/>
              </a:buClr>
              <a:buSzPts val="2000"/>
              <a:buChar char="•"/>
            </a:pPr>
            <a:r>
              <a:rPr lang="en-US" sz="2000"/>
              <a:t>Attend mandatory Senior Meetings</a:t>
            </a:r>
            <a:endParaRPr sz="2000"/>
          </a:p>
          <a:p>
            <a:pPr indent="-228600" lvl="0" marL="228600" rtl="0" algn="l">
              <a:lnSpc>
                <a:spcPct val="90000"/>
              </a:lnSpc>
              <a:spcBef>
                <a:spcPts val="1000"/>
              </a:spcBef>
              <a:spcAft>
                <a:spcPts val="0"/>
              </a:spcAft>
              <a:buSzPts val="2000"/>
              <a:buChar char="•"/>
            </a:pPr>
            <a:r>
              <a:rPr lang="en-US" sz="2000"/>
              <a:t>Finalize post secondary plans by May 1st - College, </a:t>
            </a:r>
            <a:r>
              <a:rPr lang="en-US" sz="2000"/>
              <a:t>Military, etc.</a:t>
            </a:r>
            <a:endParaRPr sz="2000"/>
          </a:p>
        </p:txBody>
      </p:sp>
      <p:sp>
        <p:nvSpPr>
          <p:cNvPr id="60" name="Google Shape;60;p5"/>
          <p:cNvSpPr txBox="1"/>
          <p:nvPr>
            <p:ph idx="2" type="body"/>
          </p:nvPr>
        </p:nvSpPr>
        <p:spPr>
          <a:xfrm>
            <a:off x="4629150" y="1825625"/>
            <a:ext cx="3886200" cy="4351338"/>
          </a:xfrm>
          <a:prstGeom prst="rect">
            <a:avLst/>
          </a:prstGeom>
          <a:noFill/>
          <a:ln>
            <a:noFill/>
          </a:ln>
        </p:spPr>
        <p:txBody>
          <a:bodyPr anchorCtr="0" anchor="t" bIns="45700" lIns="91425" spcFirstLastPara="1" rIns="91425" wrap="square" tIns="45700">
            <a:normAutofit lnSpcReduction="20000"/>
          </a:bodyPr>
          <a:lstStyle/>
          <a:p>
            <a:pPr indent="0" lvl="0" marL="0" rtl="0" algn="ctr">
              <a:lnSpc>
                <a:spcPct val="90000"/>
              </a:lnSpc>
              <a:spcBef>
                <a:spcPts val="0"/>
              </a:spcBef>
              <a:spcAft>
                <a:spcPts val="0"/>
              </a:spcAft>
              <a:buClr>
                <a:schemeClr val="dk1"/>
              </a:buClr>
              <a:buSzPts val="2800"/>
              <a:buNone/>
            </a:pPr>
            <a:r>
              <a:rPr b="1" lang="en-US"/>
              <a:t>CACs</a:t>
            </a:r>
            <a:endParaRPr b="1"/>
          </a:p>
          <a:p>
            <a:pPr indent="-228600" lvl="0" marL="228600" rtl="0" algn="l">
              <a:lnSpc>
                <a:spcPct val="90000"/>
              </a:lnSpc>
              <a:spcBef>
                <a:spcPts val="1000"/>
              </a:spcBef>
              <a:spcAft>
                <a:spcPts val="0"/>
              </a:spcAft>
              <a:buClr>
                <a:schemeClr val="dk1"/>
              </a:buClr>
              <a:buSzPts val="2000"/>
              <a:buChar char="•"/>
            </a:pPr>
            <a:r>
              <a:rPr lang="en-US" sz="2000"/>
              <a:t>Verify Graduation Progress</a:t>
            </a:r>
            <a:endParaRPr sz="2000"/>
          </a:p>
          <a:p>
            <a:pPr indent="-228600" lvl="0" marL="228600" rtl="0" algn="l">
              <a:lnSpc>
                <a:spcPct val="90000"/>
              </a:lnSpc>
              <a:spcBef>
                <a:spcPts val="1000"/>
              </a:spcBef>
              <a:spcAft>
                <a:spcPts val="0"/>
              </a:spcAft>
              <a:buClr>
                <a:schemeClr val="dk1"/>
              </a:buClr>
              <a:buSzPts val="2000"/>
              <a:buChar char="•"/>
            </a:pPr>
            <a:r>
              <a:rPr lang="en-US" sz="2000"/>
              <a:t>Write a comprehensive letter of recommendation for each student</a:t>
            </a:r>
            <a:endParaRPr/>
          </a:p>
          <a:p>
            <a:pPr indent="-228600" lvl="0" marL="228600" rtl="0" algn="l">
              <a:lnSpc>
                <a:spcPct val="90000"/>
              </a:lnSpc>
              <a:spcBef>
                <a:spcPts val="1000"/>
              </a:spcBef>
              <a:spcAft>
                <a:spcPts val="0"/>
              </a:spcAft>
              <a:buClr>
                <a:schemeClr val="dk1"/>
              </a:buClr>
              <a:buSzPts val="2000"/>
              <a:buChar char="•"/>
            </a:pPr>
            <a:r>
              <a:rPr lang="en-US" sz="2000"/>
              <a:t>Promptly send college related documents</a:t>
            </a:r>
            <a:endParaRPr/>
          </a:p>
          <a:p>
            <a:pPr indent="-228600" lvl="0" marL="228600" rtl="0" algn="l">
              <a:lnSpc>
                <a:spcPct val="90000"/>
              </a:lnSpc>
              <a:spcBef>
                <a:spcPts val="1000"/>
              </a:spcBef>
              <a:spcAft>
                <a:spcPts val="0"/>
              </a:spcAft>
              <a:buClr>
                <a:schemeClr val="dk1"/>
              </a:buClr>
              <a:buSzPts val="2000"/>
              <a:buChar char="•"/>
            </a:pPr>
            <a:r>
              <a:rPr lang="en-US" sz="2000"/>
              <a:t>Support students through the college admission process</a:t>
            </a:r>
            <a:endParaRPr sz="2000"/>
          </a:p>
          <a:p>
            <a:pPr indent="-228600" lvl="0" marL="228600" rtl="0" algn="l">
              <a:lnSpc>
                <a:spcPct val="90000"/>
              </a:lnSpc>
              <a:spcBef>
                <a:spcPts val="1000"/>
              </a:spcBef>
              <a:spcAft>
                <a:spcPts val="0"/>
              </a:spcAft>
              <a:buSzPts val="2000"/>
              <a:buChar char="•"/>
            </a:pPr>
            <a:r>
              <a:rPr lang="en-US" sz="2000"/>
              <a:t>Meet with students regarding academic progress</a:t>
            </a:r>
            <a:endParaRPr sz="2000"/>
          </a:p>
          <a:p>
            <a:pPr indent="-228600" lvl="0" marL="228600" rtl="0" algn="l">
              <a:lnSpc>
                <a:spcPct val="90000"/>
              </a:lnSpc>
              <a:spcBef>
                <a:spcPts val="1000"/>
              </a:spcBef>
              <a:spcAft>
                <a:spcPts val="0"/>
              </a:spcAft>
              <a:buSzPts val="2000"/>
              <a:buChar char="•"/>
            </a:pPr>
            <a:r>
              <a:rPr lang="en-US" sz="2000"/>
              <a:t>Host mandatory Senior Meetings</a:t>
            </a:r>
            <a:endParaRPr sz="2000"/>
          </a:p>
          <a:p>
            <a:pPr indent="-228600" lvl="0" marL="228600" rtl="0" algn="l">
              <a:lnSpc>
                <a:spcPct val="90000"/>
              </a:lnSpc>
              <a:spcBef>
                <a:spcPts val="1000"/>
              </a:spcBef>
              <a:spcAft>
                <a:spcPts val="0"/>
              </a:spcAft>
              <a:buSzPts val="2000"/>
              <a:buChar char="•"/>
            </a:pPr>
            <a:r>
              <a:rPr lang="en-US" sz="2000"/>
              <a:t>Celebrate college decisions!</a:t>
            </a:r>
            <a:endParaRPr sz="2000"/>
          </a:p>
          <a:p>
            <a:pPr indent="-50800" lvl="0" marL="228600" rtl="0" algn="l">
              <a:lnSpc>
                <a:spcPct val="90000"/>
              </a:lnSpc>
              <a:spcBef>
                <a:spcPts val="1000"/>
              </a:spcBef>
              <a:spcAft>
                <a:spcPts val="0"/>
              </a:spcAft>
              <a:buClr>
                <a:schemeClr val="dk1"/>
              </a:buClr>
              <a:buSzPts val="2800"/>
              <a:buNone/>
            </a:pPr>
            <a:r>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 name="Shape 64"/>
        <p:cNvGrpSpPr/>
        <p:nvPr/>
      </p:nvGrpSpPr>
      <p:grpSpPr>
        <a:xfrm>
          <a:off x="0" y="0"/>
          <a:ext cx="0" cy="0"/>
          <a:chOff x="0" y="0"/>
          <a:chExt cx="0" cy="0"/>
        </a:xfrm>
      </p:grpSpPr>
      <p:sp>
        <p:nvSpPr>
          <p:cNvPr id="65" name="Google Shape;65;p6"/>
          <p:cNvSpPr txBox="1"/>
          <p:nvPr>
            <p:ph type="title"/>
          </p:nvPr>
        </p:nvSpPr>
        <p:spPr>
          <a:xfrm>
            <a:off x="628650" y="365126"/>
            <a:ext cx="78867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2"/>
              </a:buClr>
              <a:buSzPts val="4400"/>
              <a:buFont typeface="Calibri"/>
              <a:buNone/>
            </a:pPr>
            <a:r>
              <a:rPr b="1" lang="en-US">
                <a:latin typeface="Calibri"/>
                <a:ea typeface="Calibri"/>
                <a:cs typeface="Calibri"/>
                <a:sym typeface="Calibri"/>
              </a:rPr>
              <a:t>Parents Role – All Three Years</a:t>
            </a:r>
            <a:endParaRPr b="1">
              <a:latin typeface="Calibri"/>
              <a:ea typeface="Calibri"/>
              <a:cs typeface="Calibri"/>
              <a:sym typeface="Calibri"/>
            </a:endParaRPr>
          </a:p>
        </p:txBody>
      </p:sp>
      <p:sp>
        <p:nvSpPr>
          <p:cNvPr id="66" name="Google Shape;66;p6"/>
          <p:cNvSpPr txBox="1"/>
          <p:nvPr>
            <p:ph idx="1" type="body"/>
          </p:nvPr>
        </p:nvSpPr>
        <p:spPr>
          <a:xfrm>
            <a:off x="628650" y="1461731"/>
            <a:ext cx="7886700" cy="4351338"/>
          </a:xfrm>
          <a:prstGeom prst="rect">
            <a:avLst/>
          </a:prstGeom>
          <a:noFill/>
          <a:ln>
            <a:noFill/>
          </a:ln>
        </p:spPr>
        <p:txBody>
          <a:bodyPr anchorCtr="0" anchor="t" bIns="45700" lIns="91425" spcFirstLastPara="1" rIns="91425" wrap="square" tIns="45700">
            <a:noAutofit/>
          </a:bodyPr>
          <a:lstStyle/>
          <a:p>
            <a:pPr indent="-76200" lvl="0" marL="228600" rtl="0" algn="l">
              <a:lnSpc>
                <a:spcPct val="90000"/>
              </a:lnSpc>
              <a:spcBef>
                <a:spcPts val="0"/>
              </a:spcBef>
              <a:spcAft>
                <a:spcPts val="0"/>
              </a:spcAft>
              <a:buClr>
                <a:schemeClr val="dk1"/>
              </a:buClr>
              <a:buSzPts val="2400"/>
              <a:buNone/>
            </a:pPr>
            <a:r>
              <a:t/>
            </a:r>
            <a:endParaRPr sz="2400"/>
          </a:p>
          <a:p>
            <a:pPr indent="-228600" lvl="0" marL="228600" rtl="0" algn="l">
              <a:lnSpc>
                <a:spcPct val="90000"/>
              </a:lnSpc>
              <a:spcBef>
                <a:spcPts val="1000"/>
              </a:spcBef>
              <a:spcAft>
                <a:spcPts val="0"/>
              </a:spcAft>
              <a:buClr>
                <a:schemeClr val="dk1"/>
              </a:buClr>
              <a:buSzPts val="2400"/>
              <a:buChar char="•"/>
            </a:pPr>
            <a:r>
              <a:rPr lang="en-US" sz="2400"/>
              <a:t>Helps student maintain focus on academics</a:t>
            </a:r>
            <a:endParaRPr/>
          </a:p>
          <a:p>
            <a:pPr indent="-228600" lvl="0" marL="228600" rtl="0" algn="l">
              <a:lnSpc>
                <a:spcPct val="90000"/>
              </a:lnSpc>
              <a:spcBef>
                <a:spcPts val="1000"/>
              </a:spcBef>
              <a:spcAft>
                <a:spcPts val="0"/>
              </a:spcAft>
              <a:buClr>
                <a:schemeClr val="dk1"/>
              </a:buClr>
              <a:buSzPts val="2400"/>
              <a:buChar char="•"/>
            </a:pPr>
            <a:r>
              <a:rPr lang="en-US" sz="2400"/>
              <a:t>Become familiar with PowerSchool</a:t>
            </a:r>
            <a:endParaRPr/>
          </a:p>
          <a:p>
            <a:pPr indent="-228600" lvl="0" marL="228600" rtl="0" algn="l">
              <a:lnSpc>
                <a:spcPct val="90000"/>
              </a:lnSpc>
              <a:spcBef>
                <a:spcPts val="1000"/>
              </a:spcBef>
              <a:spcAft>
                <a:spcPts val="0"/>
              </a:spcAft>
              <a:buClr>
                <a:schemeClr val="dk1"/>
              </a:buClr>
              <a:buSzPts val="2400"/>
              <a:buChar char="•"/>
            </a:pPr>
            <a:r>
              <a:rPr lang="en-US" sz="2400"/>
              <a:t>Attend college-related events sponsored by the CAC office (webinars, College Day, Family College Conferences)</a:t>
            </a:r>
            <a:endParaRPr/>
          </a:p>
          <a:p>
            <a:pPr indent="-228600" lvl="0" marL="228600" rtl="0" algn="l">
              <a:lnSpc>
                <a:spcPct val="90000"/>
              </a:lnSpc>
              <a:spcBef>
                <a:spcPts val="1000"/>
              </a:spcBef>
              <a:spcAft>
                <a:spcPts val="0"/>
              </a:spcAft>
              <a:buClr>
                <a:schemeClr val="dk1"/>
              </a:buClr>
              <a:buSzPts val="2400"/>
              <a:buChar char="•"/>
            </a:pPr>
            <a:r>
              <a:rPr lang="en-US" sz="2400"/>
              <a:t>Register and become familiar with Naviance, the IMSA College Application Tracking System</a:t>
            </a:r>
            <a:endParaRPr/>
          </a:p>
          <a:p>
            <a:pPr indent="-228600" lvl="0" marL="228600" rtl="0" algn="l">
              <a:lnSpc>
                <a:spcPct val="90000"/>
              </a:lnSpc>
              <a:spcBef>
                <a:spcPts val="1000"/>
              </a:spcBef>
              <a:spcAft>
                <a:spcPts val="0"/>
              </a:spcAft>
              <a:buClr>
                <a:schemeClr val="dk1"/>
              </a:buClr>
              <a:buSzPts val="2400"/>
              <a:buChar char="•"/>
            </a:pPr>
            <a:r>
              <a:rPr lang="en-US" sz="2400"/>
              <a:t>Stay informed about the CAC work by checking the CAC website and by reading IMSA newsletters.</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 name="Shape 70"/>
        <p:cNvGrpSpPr/>
        <p:nvPr/>
      </p:nvGrpSpPr>
      <p:grpSpPr>
        <a:xfrm>
          <a:off x="0" y="0"/>
          <a:ext cx="0" cy="0"/>
          <a:chOff x="0" y="0"/>
          <a:chExt cx="0" cy="0"/>
        </a:xfrm>
      </p:grpSpPr>
      <p:sp>
        <p:nvSpPr>
          <p:cNvPr id="71" name="Google Shape;71;p7"/>
          <p:cNvSpPr txBox="1"/>
          <p:nvPr>
            <p:ph type="title"/>
          </p:nvPr>
        </p:nvSpPr>
        <p:spPr>
          <a:xfrm>
            <a:off x="628650" y="365126"/>
            <a:ext cx="7886700" cy="1325563"/>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2"/>
              </a:buClr>
              <a:buSzPts val="4400"/>
              <a:buFont typeface="Calibri"/>
              <a:buNone/>
            </a:pPr>
            <a:r>
              <a:rPr b="1" lang="en-US" sz="4400">
                <a:latin typeface="Calibri"/>
                <a:ea typeface="Calibri"/>
                <a:cs typeface="Calibri"/>
                <a:sym typeface="Calibri"/>
              </a:rPr>
              <a:t>How Colleges Evaluate Students</a:t>
            </a:r>
            <a:endParaRPr b="1" sz="4400">
              <a:latin typeface="Calibri"/>
              <a:ea typeface="Calibri"/>
              <a:cs typeface="Calibri"/>
              <a:sym typeface="Calibri"/>
            </a:endParaRPr>
          </a:p>
        </p:txBody>
      </p:sp>
      <p:sp>
        <p:nvSpPr>
          <p:cNvPr id="72" name="Google Shape;72;p7"/>
          <p:cNvSpPr txBox="1"/>
          <p:nvPr>
            <p:ph idx="1" type="body"/>
          </p:nvPr>
        </p:nvSpPr>
        <p:spPr>
          <a:xfrm>
            <a:off x="1009600" y="1471050"/>
            <a:ext cx="7505700" cy="4351200"/>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chemeClr val="dk2"/>
              </a:buClr>
              <a:buSzPts val="2000"/>
              <a:buFont typeface="Noto Sans Symbols"/>
              <a:buChar char="▪"/>
            </a:pPr>
            <a:r>
              <a:rPr b="1" lang="en-US" sz="2000">
                <a:solidFill>
                  <a:schemeClr val="dk2"/>
                </a:solidFill>
              </a:rPr>
              <a:t>Performance</a:t>
            </a:r>
            <a:endParaRPr/>
          </a:p>
          <a:p>
            <a:pPr indent="-228600" lvl="1" marL="685800" rtl="0" algn="l">
              <a:lnSpc>
                <a:spcPct val="90000"/>
              </a:lnSpc>
              <a:spcBef>
                <a:spcPts val="500"/>
              </a:spcBef>
              <a:spcAft>
                <a:spcPts val="0"/>
              </a:spcAft>
              <a:buClr>
                <a:schemeClr val="dk1"/>
              </a:buClr>
              <a:buSzPts val="2000"/>
              <a:buFont typeface="Noto Sans Symbols"/>
              <a:buChar char="▪"/>
            </a:pPr>
            <a:r>
              <a:rPr lang="en-US" sz="2000"/>
              <a:t>Academic achievement is the most important part of the application folder. Any provided test scores should compliment and reflect the student's academic profile.</a:t>
            </a:r>
            <a:endParaRPr/>
          </a:p>
          <a:p>
            <a:pPr indent="-228600" lvl="0" marL="228600" rtl="0" algn="l">
              <a:lnSpc>
                <a:spcPct val="90000"/>
              </a:lnSpc>
              <a:spcBef>
                <a:spcPts val="1000"/>
              </a:spcBef>
              <a:spcAft>
                <a:spcPts val="0"/>
              </a:spcAft>
              <a:buClr>
                <a:schemeClr val="dk2"/>
              </a:buClr>
              <a:buSzPts val="2000"/>
              <a:buFont typeface="Noto Sans Symbols"/>
              <a:buChar char="▪"/>
            </a:pPr>
            <a:r>
              <a:rPr b="1" lang="en-US" sz="2000">
                <a:solidFill>
                  <a:schemeClr val="dk2"/>
                </a:solidFill>
              </a:rPr>
              <a:t>Passion</a:t>
            </a:r>
            <a:endParaRPr/>
          </a:p>
          <a:p>
            <a:pPr indent="-228600" lvl="1" marL="685800" rtl="0" algn="l">
              <a:lnSpc>
                <a:spcPct val="90000"/>
              </a:lnSpc>
              <a:spcBef>
                <a:spcPts val="500"/>
              </a:spcBef>
              <a:spcAft>
                <a:spcPts val="0"/>
              </a:spcAft>
              <a:buClr>
                <a:schemeClr val="dk1"/>
              </a:buClr>
              <a:buSzPts val="2000"/>
              <a:buFont typeface="Noto Sans Symbols"/>
              <a:buChar char="▪"/>
            </a:pPr>
            <a:r>
              <a:rPr lang="en-US" sz="2000"/>
              <a:t>Colleges and universities want to see the quality of student’s life, not the quantity. They want to see trends, growth, and achievement. They also evaluate student passion by the sophistication of the essays.</a:t>
            </a:r>
            <a:endParaRPr/>
          </a:p>
          <a:p>
            <a:pPr indent="-228600" lvl="0" marL="228600" rtl="0" algn="l">
              <a:lnSpc>
                <a:spcPct val="90000"/>
              </a:lnSpc>
              <a:spcBef>
                <a:spcPts val="1000"/>
              </a:spcBef>
              <a:spcAft>
                <a:spcPts val="0"/>
              </a:spcAft>
              <a:buClr>
                <a:schemeClr val="dk2"/>
              </a:buClr>
              <a:buSzPts val="2000"/>
              <a:buFont typeface="Noto Sans Symbols"/>
              <a:buChar char="▪"/>
            </a:pPr>
            <a:r>
              <a:rPr b="1" lang="en-US" sz="2000">
                <a:solidFill>
                  <a:schemeClr val="dk2"/>
                </a:solidFill>
              </a:rPr>
              <a:t>Priority</a:t>
            </a:r>
            <a:endParaRPr/>
          </a:p>
          <a:p>
            <a:pPr indent="-228600" lvl="1" marL="685800" rtl="0" algn="l">
              <a:lnSpc>
                <a:spcPct val="90000"/>
              </a:lnSpc>
              <a:spcBef>
                <a:spcPts val="500"/>
              </a:spcBef>
              <a:spcAft>
                <a:spcPts val="0"/>
              </a:spcAft>
              <a:buClr>
                <a:schemeClr val="dk1"/>
              </a:buClr>
              <a:buSzPts val="2000"/>
              <a:buFont typeface="Noto Sans Symbols"/>
              <a:buChar char="▪"/>
            </a:pPr>
            <a:r>
              <a:rPr lang="en-US" sz="2000"/>
              <a:t>Colleges access the fit of each student to the needs/mission of their school.</a:t>
            </a:r>
            <a:endParaRPr sz="200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 name="Shape 76"/>
        <p:cNvGrpSpPr/>
        <p:nvPr/>
      </p:nvGrpSpPr>
      <p:grpSpPr>
        <a:xfrm>
          <a:off x="0" y="0"/>
          <a:ext cx="0" cy="0"/>
          <a:chOff x="0" y="0"/>
          <a:chExt cx="0" cy="0"/>
        </a:xfrm>
      </p:grpSpPr>
      <p:sp>
        <p:nvSpPr>
          <p:cNvPr id="77" name="Google Shape;77;p8"/>
          <p:cNvSpPr txBox="1"/>
          <p:nvPr>
            <p:ph type="title"/>
          </p:nvPr>
        </p:nvSpPr>
        <p:spPr>
          <a:xfrm>
            <a:off x="645875" y="171401"/>
            <a:ext cx="7886700" cy="13257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2"/>
              </a:buClr>
              <a:buSzPts val="3800"/>
              <a:buFont typeface="Calibri"/>
              <a:buNone/>
            </a:pPr>
            <a:r>
              <a:rPr b="1" lang="en-US" sz="3800">
                <a:latin typeface="Calibri"/>
                <a:ea typeface="Calibri"/>
                <a:cs typeface="Calibri"/>
                <a:sym typeface="Calibri"/>
              </a:rPr>
              <a:t>How Colleges Evaluate IMSA Students</a:t>
            </a:r>
            <a:endParaRPr b="1" sz="3800">
              <a:latin typeface="Calibri"/>
              <a:ea typeface="Calibri"/>
              <a:cs typeface="Calibri"/>
              <a:sym typeface="Calibri"/>
            </a:endParaRPr>
          </a:p>
        </p:txBody>
      </p:sp>
      <p:sp>
        <p:nvSpPr>
          <p:cNvPr id="78" name="Google Shape;78;p8"/>
          <p:cNvSpPr txBox="1"/>
          <p:nvPr>
            <p:ph idx="1" type="body"/>
          </p:nvPr>
        </p:nvSpPr>
        <p:spPr>
          <a:xfrm>
            <a:off x="1130150" y="1201950"/>
            <a:ext cx="6535200" cy="4351200"/>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2"/>
              </a:buClr>
              <a:buSzPts val="2000"/>
              <a:buFont typeface="Noto Sans Symbols"/>
              <a:buChar char="▪"/>
            </a:pPr>
            <a:r>
              <a:rPr b="1" lang="en-US" sz="2000">
                <a:solidFill>
                  <a:schemeClr val="dk2"/>
                </a:solidFill>
              </a:rPr>
              <a:t>Performance</a:t>
            </a:r>
            <a:endParaRPr/>
          </a:p>
          <a:p>
            <a:pPr indent="-228600" lvl="1" marL="685800" rtl="0" algn="l">
              <a:lnSpc>
                <a:spcPct val="90000"/>
              </a:lnSpc>
              <a:spcBef>
                <a:spcPts val="500"/>
              </a:spcBef>
              <a:spcAft>
                <a:spcPts val="0"/>
              </a:spcAft>
              <a:buClr>
                <a:schemeClr val="dk1"/>
              </a:buClr>
              <a:buSzPts val="2000"/>
              <a:buFont typeface="Noto Sans Symbols"/>
              <a:buChar char="▪"/>
            </a:pPr>
            <a:r>
              <a:rPr lang="en-US" sz="2000"/>
              <a:t>2 transcripts and test scores - Some schools test optional</a:t>
            </a:r>
            <a:endParaRPr/>
          </a:p>
          <a:p>
            <a:pPr indent="-228600" lvl="0" marL="228600" rtl="0" algn="l">
              <a:lnSpc>
                <a:spcPct val="90000"/>
              </a:lnSpc>
              <a:spcBef>
                <a:spcPts val="1000"/>
              </a:spcBef>
              <a:spcAft>
                <a:spcPts val="0"/>
              </a:spcAft>
              <a:buClr>
                <a:schemeClr val="dk2"/>
              </a:buClr>
              <a:buSzPts val="2000"/>
              <a:buFont typeface="Noto Sans Symbols"/>
              <a:buChar char="▪"/>
            </a:pPr>
            <a:r>
              <a:rPr b="1" lang="en-US" sz="2000">
                <a:solidFill>
                  <a:schemeClr val="dk2"/>
                </a:solidFill>
              </a:rPr>
              <a:t>Passion &amp; Personality</a:t>
            </a:r>
            <a:endParaRPr/>
          </a:p>
          <a:p>
            <a:pPr indent="-228600" lvl="1" marL="685800" rtl="0" algn="l">
              <a:lnSpc>
                <a:spcPct val="90000"/>
              </a:lnSpc>
              <a:spcBef>
                <a:spcPts val="500"/>
              </a:spcBef>
              <a:spcAft>
                <a:spcPts val="0"/>
              </a:spcAft>
              <a:buClr>
                <a:schemeClr val="dk1"/>
              </a:buClr>
              <a:buSzPts val="2000"/>
              <a:buFont typeface="Noto Sans Symbols"/>
              <a:buChar char="▪"/>
            </a:pPr>
            <a:r>
              <a:rPr lang="en-US" sz="2000"/>
              <a:t>Resume and college essays</a:t>
            </a:r>
            <a:endParaRPr/>
          </a:p>
          <a:p>
            <a:pPr indent="-228600" lvl="0" marL="228600" rtl="0" algn="l">
              <a:lnSpc>
                <a:spcPct val="90000"/>
              </a:lnSpc>
              <a:spcBef>
                <a:spcPts val="1000"/>
              </a:spcBef>
              <a:spcAft>
                <a:spcPts val="0"/>
              </a:spcAft>
              <a:buClr>
                <a:schemeClr val="dk2"/>
              </a:buClr>
              <a:buSzPts val="2000"/>
              <a:buFont typeface="Noto Sans Symbols"/>
              <a:buChar char="▪"/>
            </a:pPr>
            <a:r>
              <a:rPr b="1" lang="en-US" sz="2000">
                <a:solidFill>
                  <a:schemeClr val="dk2"/>
                </a:solidFill>
              </a:rPr>
              <a:t>Priority</a:t>
            </a:r>
            <a:endParaRPr/>
          </a:p>
          <a:p>
            <a:pPr indent="-228600" lvl="1" marL="685800" rtl="0" algn="l">
              <a:lnSpc>
                <a:spcPct val="90000"/>
              </a:lnSpc>
              <a:spcBef>
                <a:spcPts val="500"/>
              </a:spcBef>
              <a:spcAft>
                <a:spcPts val="0"/>
              </a:spcAft>
              <a:buClr>
                <a:schemeClr val="dk1"/>
              </a:buClr>
              <a:buSzPts val="2000"/>
              <a:buFont typeface="Noto Sans Symbols"/>
              <a:buChar char="▪"/>
            </a:pPr>
            <a:r>
              <a:rPr lang="en-US" sz="2000"/>
              <a:t>Females in engineering, first-generation college students, etc.</a:t>
            </a:r>
            <a:br>
              <a:rPr lang="en-US" sz="2000"/>
            </a:br>
            <a:endParaRPr sz="1100"/>
          </a:p>
          <a:p>
            <a:pPr indent="0" lvl="0" marL="0" rtl="0" algn="l">
              <a:lnSpc>
                <a:spcPct val="90000"/>
              </a:lnSpc>
              <a:spcBef>
                <a:spcPts val="1000"/>
              </a:spcBef>
              <a:spcAft>
                <a:spcPts val="0"/>
              </a:spcAft>
              <a:buClr>
                <a:schemeClr val="dk1"/>
              </a:buClr>
              <a:buSzPts val="2000"/>
              <a:buNone/>
            </a:pPr>
            <a:r>
              <a:rPr b="1" lang="en-US" sz="2000">
                <a:solidFill>
                  <a:srgbClr val="0B5394"/>
                </a:solidFill>
              </a:rPr>
              <a:t>Unique Features of IMSA Students:</a:t>
            </a:r>
            <a:endParaRPr>
              <a:solidFill>
                <a:srgbClr val="0B5394"/>
              </a:solidFill>
            </a:endParaRPr>
          </a:p>
          <a:p>
            <a:pPr indent="-228600" lvl="1" marL="685800" rtl="0" algn="l">
              <a:lnSpc>
                <a:spcPct val="90000"/>
              </a:lnSpc>
              <a:spcBef>
                <a:spcPts val="500"/>
              </a:spcBef>
              <a:spcAft>
                <a:spcPts val="0"/>
              </a:spcAft>
              <a:buClr>
                <a:schemeClr val="dk1"/>
              </a:buClr>
              <a:buSzPts val="2000"/>
              <a:buFont typeface="Noto Sans Symbols"/>
              <a:buChar char="▪"/>
            </a:pPr>
            <a:r>
              <a:rPr lang="en-US" sz="2000"/>
              <a:t>Research or internship experience</a:t>
            </a:r>
            <a:endParaRPr/>
          </a:p>
          <a:p>
            <a:pPr indent="-228600" lvl="1" marL="685800" rtl="0" algn="l">
              <a:lnSpc>
                <a:spcPct val="90000"/>
              </a:lnSpc>
              <a:spcBef>
                <a:spcPts val="500"/>
              </a:spcBef>
              <a:spcAft>
                <a:spcPts val="0"/>
              </a:spcAft>
              <a:buClr>
                <a:schemeClr val="dk1"/>
              </a:buClr>
              <a:buSzPts val="2000"/>
              <a:buFont typeface="Noto Sans Symbols"/>
              <a:buChar char="▪"/>
            </a:pPr>
            <a:r>
              <a:rPr lang="en-US" sz="2000"/>
              <a:t>Residential experience</a:t>
            </a:r>
            <a:endParaRPr/>
          </a:p>
          <a:p>
            <a:pPr indent="-228600" lvl="1" marL="685800" rtl="0" algn="l">
              <a:lnSpc>
                <a:spcPct val="90000"/>
              </a:lnSpc>
              <a:spcBef>
                <a:spcPts val="500"/>
              </a:spcBef>
              <a:spcAft>
                <a:spcPts val="0"/>
              </a:spcAft>
              <a:buClr>
                <a:schemeClr val="dk1"/>
              </a:buClr>
              <a:buSzPts val="2000"/>
              <a:buFont typeface="Noto Sans Symbols"/>
              <a:buChar char="▪"/>
            </a:pPr>
            <a:r>
              <a:rPr lang="en-US" sz="2000"/>
              <a:t>IMSA’s academic reputation</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 name="Shape 82"/>
        <p:cNvGrpSpPr/>
        <p:nvPr/>
      </p:nvGrpSpPr>
      <p:grpSpPr>
        <a:xfrm>
          <a:off x="0" y="0"/>
          <a:ext cx="0" cy="0"/>
          <a:chOff x="0" y="0"/>
          <a:chExt cx="0" cy="0"/>
        </a:xfrm>
      </p:grpSpPr>
      <p:sp>
        <p:nvSpPr>
          <p:cNvPr id="83" name="Google Shape;83;p10"/>
          <p:cNvSpPr txBox="1"/>
          <p:nvPr>
            <p:ph type="title"/>
          </p:nvPr>
        </p:nvSpPr>
        <p:spPr>
          <a:xfrm>
            <a:off x="628650" y="132651"/>
            <a:ext cx="78867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2"/>
              </a:buClr>
              <a:buSzPts val="4400"/>
              <a:buFont typeface="Calibri"/>
              <a:buNone/>
            </a:pPr>
            <a:r>
              <a:rPr b="1" lang="en-US">
                <a:latin typeface="Calibri"/>
                <a:ea typeface="Calibri"/>
                <a:cs typeface="Calibri"/>
                <a:sym typeface="Calibri"/>
              </a:rPr>
              <a:t>Contact Information</a:t>
            </a:r>
            <a:endParaRPr b="1">
              <a:latin typeface="Calibri"/>
              <a:ea typeface="Calibri"/>
              <a:cs typeface="Calibri"/>
              <a:sym typeface="Calibri"/>
            </a:endParaRPr>
          </a:p>
        </p:txBody>
      </p:sp>
      <p:sp>
        <p:nvSpPr>
          <p:cNvPr id="84" name="Google Shape;84;p10"/>
          <p:cNvSpPr txBox="1"/>
          <p:nvPr>
            <p:ph idx="1" type="body"/>
          </p:nvPr>
        </p:nvSpPr>
        <p:spPr>
          <a:xfrm>
            <a:off x="628650" y="1184006"/>
            <a:ext cx="7886700" cy="4351200"/>
          </a:xfrm>
          <a:prstGeom prst="rect">
            <a:avLst/>
          </a:prstGeom>
          <a:noFill/>
          <a:ln>
            <a:noFill/>
          </a:ln>
        </p:spPr>
        <p:txBody>
          <a:bodyPr anchorCtr="0" anchor="t" bIns="45700" lIns="91425" spcFirstLastPara="1" rIns="91425" wrap="square" tIns="45700">
            <a:normAutofit fontScale="92500" lnSpcReduction="20000"/>
          </a:bodyPr>
          <a:lstStyle/>
          <a:p>
            <a:pPr indent="0" lvl="0" marL="0" rtl="0" algn="l">
              <a:lnSpc>
                <a:spcPct val="90000"/>
              </a:lnSpc>
              <a:spcBef>
                <a:spcPts val="0"/>
              </a:spcBef>
              <a:spcAft>
                <a:spcPts val="0"/>
              </a:spcAft>
              <a:buClr>
                <a:schemeClr val="dk1"/>
              </a:buClr>
              <a:buSzPct val="100000"/>
              <a:buNone/>
            </a:pPr>
            <a:r>
              <a:rPr b="1" lang="en-US" sz="2000"/>
              <a:t>Principal &amp; Chief Academic Officer </a:t>
            </a:r>
            <a:endParaRPr/>
          </a:p>
          <a:p>
            <a:pPr indent="-222250" lvl="0" marL="542925" rtl="0" algn="l">
              <a:lnSpc>
                <a:spcPct val="90000"/>
              </a:lnSpc>
              <a:spcBef>
                <a:spcPts val="1000"/>
              </a:spcBef>
              <a:spcAft>
                <a:spcPts val="0"/>
              </a:spcAft>
              <a:buSzPct val="100000"/>
              <a:buFont typeface="Noto Sans Symbols"/>
              <a:buChar char="▪"/>
            </a:pPr>
            <a:r>
              <a:rPr lang="en-US" sz="2000"/>
              <a:t>Angela Rowley, Ed. D.- </a:t>
            </a:r>
            <a:r>
              <a:rPr lang="en-US" sz="2000" u="sng">
                <a:solidFill>
                  <a:schemeClr val="hlink"/>
                </a:solidFill>
                <a:hlinkClick r:id="rId3"/>
              </a:rPr>
              <a:t>principal@imsa.edu</a:t>
            </a:r>
            <a:r>
              <a:rPr lang="en-US" sz="2000"/>
              <a:t> </a:t>
            </a:r>
            <a:endParaRPr sz="2000"/>
          </a:p>
          <a:p>
            <a:pPr indent="0" lvl="0" marL="0" rtl="0" algn="l">
              <a:lnSpc>
                <a:spcPct val="90000"/>
              </a:lnSpc>
              <a:spcBef>
                <a:spcPts val="0"/>
              </a:spcBef>
              <a:spcAft>
                <a:spcPts val="0"/>
              </a:spcAft>
              <a:buClr>
                <a:schemeClr val="dk1"/>
              </a:buClr>
              <a:buSzPct val="100000"/>
              <a:buNone/>
            </a:pPr>
            <a:r>
              <a:t/>
            </a:r>
            <a:endParaRPr b="1" sz="2000"/>
          </a:p>
          <a:p>
            <a:pPr indent="0" lvl="0" marL="0" rtl="0" algn="l">
              <a:spcBef>
                <a:spcPts val="0"/>
              </a:spcBef>
              <a:spcAft>
                <a:spcPts val="0"/>
              </a:spcAft>
              <a:buClr>
                <a:schemeClr val="dk1"/>
              </a:buClr>
              <a:buSzPct val="100000"/>
              <a:buNone/>
            </a:pPr>
            <a:r>
              <a:rPr b="1" lang="en-US" sz="2000"/>
              <a:t>Dean of Student Support and Equity</a:t>
            </a:r>
            <a:endParaRPr b="1" sz="2000"/>
          </a:p>
          <a:p>
            <a:pPr indent="-222250" lvl="0" marL="542925" marR="0" rtl="0" algn="l">
              <a:lnSpc>
                <a:spcPct val="90000"/>
              </a:lnSpc>
              <a:spcBef>
                <a:spcPts val="1000"/>
              </a:spcBef>
              <a:spcAft>
                <a:spcPts val="0"/>
              </a:spcAft>
              <a:buSzPct val="100000"/>
              <a:buFont typeface="Noto Sans Symbols"/>
              <a:buChar char="▪"/>
            </a:pPr>
            <a:r>
              <a:rPr lang="en-US" sz="2000"/>
              <a:t>Manuel Donelson - </a:t>
            </a:r>
            <a:r>
              <a:rPr lang="en-US" sz="2000" u="sng">
                <a:solidFill>
                  <a:schemeClr val="hlink"/>
                </a:solidFill>
                <a:hlinkClick r:id="rId4"/>
              </a:rPr>
              <a:t>mdonelson@imsa.edu</a:t>
            </a:r>
            <a:r>
              <a:rPr lang="en-US" sz="2000"/>
              <a:t>   </a:t>
            </a:r>
            <a:endParaRPr b="1" sz="2000"/>
          </a:p>
          <a:p>
            <a:pPr indent="0" lvl="0" marL="0" rtl="0" algn="l">
              <a:lnSpc>
                <a:spcPct val="90000"/>
              </a:lnSpc>
              <a:spcBef>
                <a:spcPts val="0"/>
              </a:spcBef>
              <a:spcAft>
                <a:spcPts val="0"/>
              </a:spcAft>
              <a:buClr>
                <a:schemeClr val="dk1"/>
              </a:buClr>
              <a:buSzPct val="100000"/>
              <a:buNone/>
            </a:pPr>
            <a:r>
              <a:t/>
            </a:r>
            <a:endParaRPr b="1" sz="2000"/>
          </a:p>
          <a:p>
            <a:pPr indent="-50800" lvl="0" marL="228600" rtl="0" algn="l">
              <a:spcBef>
                <a:spcPts val="0"/>
              </a:spcBef>
              <a:spcAft>
                <a:spcPts val="0"/>
              </a:spcAft>
              <a:buSzPct val="116666"/>
              <a:buNone/>
            </a:pPr>
            <a:r>
              <a:rPr b="1" lang="en-US" sz="2400"/>
              <a:t>College and Academic Counselors </a:t>
            </a:r>
            <a:endParaRPr sz="2400"/>
          </a:p>
          <a:p>
            <a:pPr indent="-222250" lvl="0" marL="542925" marR="0" rtl="0" algn="l">
              <a:lnSpc>
                <a:spcPct val="90000"/>
              </a:lnSpc>
              <a:spcBef>
                <a:spcPts val="1000"/>
              </a:spcBef>
              <a:spcAft>
                <a:spcPts val="0"/>
              </a:spcAft>
              <a:buSzPct val="100000"/>
              <a:buFont typeface="Noto Sans Symbols"/>
              <a:buChar char="▪"/>
            </a:pPr>
            <a:r>
              <a:rPr lang="en-US" sz="2000"/>
              <a:t>Melisa Williams-Rivera - Team Coordinator - </a:t>
            </a:r>
            <a:r>
              <a:rPr lang="en-US" sz="2000" u="sng">
                <a:solidFill>
                  <a:schemeClr val="accent3"/>
                </a:solidFill>
                <a:hlinkClick r:id="rId5">
                  <a:extLst>
                    <a:ext uri="{A12FA001-AC4F-418D-AE19-62706E023703}">
                      <ahyp:hlinkClr val="tx"/>
                    </a:ext>
                  </a:extLst>
                </a:hlinkClick>
              </a:rPr>
              <a:t>mwrivera@imsa.edu</a:t>
            </a:r>
            <a:endParaRPr sz="2000"/>
          </a:p>
          <a:p>
            <a:pPr indent="-222250" lvl="0" marL="542925" marR="0" rtl="0" algn="l">
              <a:lnSpc>
                <a:spcPct val="90000"/>
              </a:lnSpc>
              <a:spcBef>
                <a:spcPts val="1000"/>
              </a:spcBef>
              <a:spcAft>
                <a:spcPts val="0"/>
              </a:spcAft>
              <a:buSzPct val="100000"/>
              <a:buFont typeface="Noto Sans Symbols"/>
              <a:buChar char="▪"/>
            </a:pPr>
            <a:r>
              <a:rPr lang="en-US" sz="2000"/>
              <a:t> Mirta Martinez-Olmos - </a:t>
            </a:r>
            <a:r>
              <a:rPr lang="en-US" sz="2000" u="sng">
                <a:solidFill>
                  <a:schemeClr val="hlink"/>
                </a:solidFill>
                <a:hlinkClick r:id="rId6"/>
              </a:rPr>
              <a:t>mmartinez1@imsa.edu</a:t>
            </a:r>
            <a:endParaRPr sz="2000"/>
          </a:p>
          <a:p>
            <a:pPr indent="-222250" lvl="0" marL="542925" marR="0" rtl="0" algn="l">
              <a:lnSpc>
                <a:spcPct val="90000"/>
              </a:lnSpc>
              <a:spcBef>
                <a:spcPts val="1000"/>
              </a:spcBef>
              <a:spcAft>
                <a:spcPts val="0"/>
              </a:spcAft>
              <a:buSzPct val="100000"/>
              <a:buFont typeface="Noto Sans Symbols"/>
              <a:buChar char="▪"/>
            </a:pPr>
            <a:r>
              <a:rPr lang="en-US" sz="2000"/>
              <a:t>Kara Molenhouse - </a:t>
            </a:r>
            <a:r>
              <a:rPr lang="en-US" sz="2000" u="sng">
                <a:solidFill>
                  <a:schemeClr val="accent3"/>
                </a:solidFill>
                <a:hlinkClick r:id="rId7">
                  <a:extLst>
                    <a:ext uri="{A12FA001-AC4F-418D-AE19-62706E023703}">
                      <ahyp:hlinkClr val="tx"/>
                    </a:ext>
                  </a:extLst>
                </a:hlinkClick>
              </a:rPr>
              <a:t>kmolenhouse@imsa.edu</a:t>
            </a:r>
            <a:r>
              <a:rPr lang="en-US" sz="2000"/>
              <a:t>  </a:t>
            </a:r>
            <a:endParaRPr sz="2000"/>
          </a:p>
          <a:p>
            <a:pPr indent="-222250" lvl="0" marL="542925" marR="0" rtl="0" algn="l">
              <a:lnSpc>
                <a:spcPct val="90000"/>
              </a:lnSpc>
              <a:spcBef>
                <a:spcPts val="1000"/>
              </a:spcBef>
              <a:spcAft>
                <a:spcPts val="0"/>
              </a:spcAft>
              <a:buSzPct val="100000"/>
              <a:buFont typeface="Noto Sans Symbols"/>
              <a:buChar char="▪"/>
            </a:pPr>
            <a:r>
              <a:rPr lang="en-US" sz="2000"/>
              <a:t>JaRod Tobler - </a:t>
            </a:r>
            <a:r>
              <a:rPr lang="en-US" sz="2000" u="sng">
                <a:solidFill>
                  <a:schemeClr val="accent3"/>
                </a:solidFill>
                <a:hlinkClick r:id="rId8">
                  <a:extLst>
                    <a:ext uri="{A12FA001-AC4F-418D-AE19-62706E023703}">
                      <ahyp:hlinkClr val="tx"/>
                    </a:ext>
                  </a:extLst>
                </a:hlinkClick>
              </a:rPr>
              <a:t>jtobler@imsa.edu</a:t>
            </a:r>
            <a:endParaRPr sz="2000"/>
          </a:p>
          <a:p>
            <a:pPr indent="-50800" lvl="0" marL="228600" rtl="0" algn="l">
              <a:spcBef>
                <a:spcPts val="1000"/>
              </a:spcBef>
              <a:spcAft>
                <a:spcPts val="0"/>
              </a:spcAft>
              <a:buSzPct val="116666"/>
              <a:buNone/>
            </a:pPr>
            <a:r>
              <a:rPr b="1" lang="en-US" sz="2400"/>
              <a:t>Staff</a:t>
            </a:r>
            <a:endParaRPr b="1" sz="2400"/>
          </a:p>
          <a:p>
            <a:pPr indent="-222250" lvl="0" marL="542925" marR="0" rtl="0" algn="l">
              <a:lnSpc>
                <a:spcPct val="90000"/>
              </a:lnSpc>
              <a:spcBef>
                <a:spcPts val="1000"/>
              </a:spcBef>
              <a:spcAft>
                <a:spcPts val="0"/>
              </a:spcAft>
              <a:buSzPct val="100000"/>
              <a:buFont typeface="Noto Sans Symbols"/>
              <a:buChar char="▪"/>
            </a:pPr>
            <a:r>
              <a:rPr lang="en-US" sz="2000"/>
              <a:t> Staci Marsden, Attendance and Admin Asst. -  </a:t>
            </a:r>
            <a:r>
              <a:rPr lang="en-US" sz="2000" u="sng">
                <a:solidFill>
                  <a:schemeClr val="hlink"/>
                </a:solidFill>
                <a:hlinkClick r:id="rId9"/>
              </a:rPr>
              <a:t>smarsden@imsa.edu</a:t>
            </a:r>
            <a:r>
              <a:rPr lang="en-US" sz="2000"/>
              <a:t> </a:t>
            </a:r>
            <a:endParaRPr sz="2000"/>
          </a:p>
          <a:p>
            <a:pPr indent="-222250" lvl="0" marL="542925" marR="0" rtl="0" algn="l">
              <a:lnSpc>
                <a:spcPct val="90000"/>
              </a:lnSpc>
              <a:spcBef>
                <a:spcPts val="1000"/>
              </a:spcBef>
              <a:spcAft>
                <a:spcPts val="0"/>
              </a:spcAft>
              <a:buSzPct val="100000"/>
              <a:buFont typeface="Noto Sans Symbols"/>
              <a:buChar char="▪"/>
            </a:pPr>
            <a:r>
              <a:rPr lang="en-US" sz="2000"/>
              <a:t> Reuel Abraham, Registrar, </a:t>
            </a:r>
            <a:r>
              <a:rPr lang="en-US" sz="2000" u="sng">
                <a:solidFill>
                  <a:schemeClr val="hlink"/>
                </a:solidFill>
                <a:hlinkClick r:id="rId10"/>
              </a:rPr>
              <a:t>rabraham@imsa.edu</a:t>
            </a:r>
            <a:endParaRPr sz="200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sp>
        <p:nvSpPr>
          <p:cNvPr id="89" name="Google Shape;89;p11"/>
          <p:cNvSpPr txBox="1"/>
          <p:nvPr>
            <p:ph type="ctrTitle"/>
          </p:nvPr>
        </p:nvSpPr>
        <p:spPr>
          <a:xfrm>
            <a:off x="685800" y="1122363"/>
            <a:ext cx="7772400" cy="23876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2"/>
              </a:buClr>
              <a:buSzPts val="6000"/>
              <a:buFont typeface="Arial"/>
              <a:buNone/>
            </a:pPr>
            <a:r>
              <a:rPr lang="en-US"/>
              <a:t>Thank you &amp; Questions</a:t>
            </a:r>
            <a:endParaRPr/>
          </a:p>
        </p:txBody>
      </p:sp>
      <p:sp>
        <p:nvSpPr>
          <p:cNvPr id="90" name="Google Shape;90;p11"/>
          <p:cNvSpPr txBox="1"/>
          <p:nvPr>
            <p:ph idx="1" type="subTitle"/>
          </p:nvPr>
        </p:nvSpPr>
        <p:spPr>
          <a:xfrm>
            <a:off x="1143000" y="4165228"/>
            <a:ext cx="6858000" cy="1655700"/>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dk1"/>
              </a:buClr>
              <a:buSzPts val="3200"/>
              <a:buNone/>
            </a:pPr>
            <a:r>
              <a:rPr b="1" lang="en-US" sz="3200" u="sng">
                <a:solidFill>
                  <a:schemeClr val="hlink"/>
                </a:solidFill>
                <a:hlinkClick r:id="rId3"/>
              </a:rPr>
              <a:t>https://www.imsa.edu/site_section/college-and-academic-counseling/</a:t>
            </a:r>
            <a:endParaRPr sz="3200"/>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IMSA Theme">
      <a:dk1>
        <a:srgbClr val="000000"/>
      </a:dk1>
      <a:lt1>
        <a:srgbClr val="FFFFFF"/>
      </a:lt1>
      <a:dk2>
        <a:srgbClr val="1B3769"/>
      </a:dk2>
      <a:lt2>
        <a:srgbClr val="EDEDED"/>
      </a:lt2>
      <a:accent1>
        <a:srgbClr val="1B3769"/>
      </a:accent1>
      <a:accent2>
        <a:srgbClr val="8C92AC"/>
      </a:accent2>
      <a:accent3>
        <a:srgbClr val="00B5DF"/>
      </a:accent3>
      <a:accent4>
        <a:srgbClr val="3A3838"/>
      </a:accent4>
      <a:accent5>
        <a:srgbClr val="7F7F7F"/>
      </a:accent5>
      <a:accent6>
        <a:srgbClr val="F2F2F2"/>
      </a:accent6>
      <a:hlink>
        <a:srgbClr val="00B5DF"/>
      </a:hlink>
      <a:folHlink>
        <a:srgbClr val="8C92A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2018-12-10T16:41:55Z</dcterms:created>
  <dc:creator>Tatum Glas</dc:creator>
</cp:coreProperties>
</file>